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64" r:id="rId3"/>
    <p:sldId id="257" r:id="rId4"/>
    <p:sldId id="259" r:id="rId5"/>
    <p:sldId id="258" r:id="rId6"/>
    <p:sldId id="267" r:id="rId7"/>
    <p:sldId id="268" r:id="rId8"/>
    <p:sldId id="269" r:id="rId9"/>
    <p:sldId id="270" r:id="rId10"/>
    <p:sldId id="271" r:id="rId11"/>
    <p:sldId id="260" r:id="rId12"/>
    <p:sldId id="261" r:id="rId13"/>
    <p:sldId id="262" r:id="rId14"/>
    <p:sldId id="263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.rocoplan.AGT-GROUPE\Downloads\Courbes%20tresorerie%20(5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/>
              <a:t>Suivi</a:t>
            </a:r>
            <a:r>
              <a:rPr lang="fr-FR" baseline="0"/>
              <a:t> Trésorerie LOTT 2018-2019</a:t>
            </a:r>
            <a:endParaRPr lang="fr-FR"/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Feuil1!$D$2</c:f>
              <c:strCache>
                <c:ptCount val="1"/>
                <c:pt idx="0">
                  <c:v>Comptes courants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cat>
            <c:strRef>
              <c:f>Feuil1!$A$3:$A$14</c:f>
              <c:strCache>
                <c:ptCount val="12"/>
                <c:pt idx="0">
                  <c:v>JUILLET</c:v>
                </c:pt>
                <c:pt idx="1">
                  <c:v>AOÛT</c:v>
                </c:pt>
                <c:pt idx="2">
                  <c:v>SEPTEMBRE</c:v>
                </c:pt>
                <c:pt idx="3">
                  <c:v>OCTOBRE</c:v>
                </c:pt>
                <c:pt idx="4">
                  <c:v>NOVEMBRE</c:v>
                </c:pt>
                <c:pt idx="5">
                  <c:v>DÉCEMBRE</c:v>
                </c:pt>
                <c:pt idx="6">
                  <c:v>JANVIER</c:v>
                </c:pt>
                <c:pt idx="7">
                  <c:v>FÉVRIER</c:v>
                </c:pt>
                <c:pt idx="8">
                  <c:v>MARS</c:v>
                </c:pt>
                <c:pt idx="9">
                  <c:v>AVRIL</c:v>
                </c:pt>
                <c:pt idx="10">
                  <c:v>MAI</c:v>
                </c:pt>
                <c:pt idx="11">
                  <c:v>JUIN</c:v>
                </c:pt>
              </c:strCache>
            </c:strRef>
          </c:cat>
          <c:val>
            <c:numRef>
              <c:f>Feuil1!$D$3:$D$14</c:f>
              <c:numCache>
                <c:formatCode>#,##0.00</c:formatCode>
                <c:ptCount val="12"/>
                <c:pt idx="0">
                  <c:v>96673.760000000009</c:v>
                </c:pt>
                <c:pt idx="1">
                  <c:v>50076.67</c:v>
                </c:pt>
                <c:pt idx="2">
                  <c:v>47111.68</c:v>
                </c:pt>
                <c:pt idx="3">
                  <c:v>45976.37</c:v>
                </c:pt>
                <c:pt idx="4">
                  <c:v>58370.36</c:v>
                </c:pt>
                <c:pt idx="5">
                  <c:v>48538.55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C3C-4CAA-B7E4-3CBACCF72CBD}"/>
            </c:ext>
          </c:extLst>
        </c:ser>
        <c:ser>
          <c:idx val="3"/>
          <c:order val="3"/>
          <c:tx>
            <c:strRef>
              <c:f>Feuil1!$N$2</c:f>
              <c:strCache>
                <c:ptCount val="1"/>
                <c:pt idx="0">
                  <c:v>Comptes courants</c:v>
                </c:pt>
              </c:strCache>
            </c:strRef>
          </c:tx>
          <c:spPr>
            <a:solidFill>
              <a:srgbClr val="FF0000">
                <a:alpha val="35000"/>
              </a:srgbClr>
            </a:solidFill>
            <a:ln>
              <a:noFill/>
            </a:ln>
            <a:effectLst/>
          </c:spPr>
          <c:cat>
            <c:strRef>
              <c:f>Feuil1!$A$3:$A$14</c:f>
              <c:strCache>
                <c:ptCount val="12"/>
                <c:pt idx="0">
                  <c:v>JUILLET</c:v>
                </c:pt>
                <c:pt idx="1">
                  <c:v>AOÛT</c:v>
                </c:pt>
                <c:pt idx="2">
                  <c:v>SEPTEMBRE</c:v>
                </c:pt>
                <c:pt idx="3">
                  <c:v>OCTOBRE</c:v>
                </c:pt>
                <c:pt idx="4">
                  <c:v>NOVEMBRE</c:v>
                </c:pt>
                <c:pt idx="5">
                  <c:v>DÉCEMBRE</c:v>
                </c:pt>
                <c:pt idx="6">
                  <c:v>JANVIER</c:v>
                </c:pt>
                <c:pt idx="7">
                  <c:v>FÉVRIER</c:v>
                </c:pt>
                <c:pt idx="8">
                  <c:v>MARS</c:v>
                </c:pt>
                <c:pt idx="9">
                  <c:v>AVRIL</c:v>
                </c:pt>
                <c:pt idx="10">
                  <c:v>MAI</c:v>
                </c:pt>
                <c:pt idx="11">
                  <c:v>JUIN</c:v>
                </c:pt>
              </c:strCache>
            </c:strRef>
          </c:cat>
          <c:val>
            <c:numRef>
              <c:f>Feuil1!$N$3:$N$14</c:f>
              <c:numCache>
                <c:formatCode>#,##0.00</c:formatCode>
                <c:ptCount val="12"/>
                <c:pt idx="0">
                  <c:v>8435.0499999999902</c:v>
                </c:pt>
                <c:pt idx="1">
                  <c:v>27021.43</c:v>
                </c:pt>
                <c:pt idx="2">
                  <c:v>30835.08</c:v>
                </c:pt>
                <c:pt idx="3">
                  <c:v>9205.9700000000012</c:v>
                </c:pt>
                <c:pt idx="4">
                  <c:v>20644.18</c:v>
                </c:pt>
                <c:pt idx="5">
                  <c:v>28694.1</c:v>
                </c:pt>
                <c:pt idx="6">
                  <c:v>8250</c:v>
                </c:pt>
                <c:pt idx="7">
                  <c:v>19122.36</c:v>
                </c:pt>
                <c:pt idx="8">
                  <c:v>20364.03</c:v>
                </c:pt>
                <c:pt idx="9">
                  <c:v>9597.43</c:v>
                </c:pt>
                <c:pt idx="10">
                  <c:v>38449.310000000005</c:v>
                </c:pt>
                <c:pt idx="11">
                  <c:v>7460.1100000000015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C3C-4CAA-B7E4-3CBACCF72CBD}"/>
            </c:ext>
          </c:extLst>
        </c:ser>
        <c:dLbls/>
        <c:gapWidth val="219"/>
        <c:axId val="202098176"/>
        <c:axId val="202099712"/>
      </c:barChart>
      <c:lineChart>
        <c:grouping val="standard"/>
        <c:ser>
          <c:idx val="1"/>
          <c:order val="1"/>
          <c:tx>
            <c:strRef>
              <c:f>Feuil1!$I$2</c:f>
              <c:strCache>
                <c:ptCount val="1"/>
                <c:pt idx="0">
                  <c:v>Epargne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strRef>
              <c:f>Feuil1!$A$3:$A$14</c:f>
              <c:strCache>
                <c:ptCount val="12"/>
                <c:pt idx="0">
                  <c:v>JUILLET</c:v>
                </c:pt>
                <c:pt idx="1">
                  <c:v>AOÛT</c:v>
                </c:pt>
                <c:pt idx="2">
                  <c:v>SEPTEMBRE</c:v>
                </c:pt>
                <c:pt idx="3">
                  <c:v>OCTOBRE</c:v>
                </c:pt>
                <c:pt idx="4">
                  <c:v>NOVEMBRE</c:v>
                </c:pt>
                <c:pt idx="5">
                  <c:v>DÉCEMBRE</c:v>
                </c:pt>
                <c:pt idx="6">
                  <c:v>JANVIER</c:v>
                </c:pt>
                <c:pt idx="7">
                  <c:v>FÉVRIER</c:v>
                </c:pt>
                <c:pt idx="8">
                  <c:v>MARS</c:v>
                </c:pt>
                <c:pt idx="9">
                  <c:v>AVRIL</c:v>
                </c:pt>
                <c:pt idx="10">
                  <c:v>MAI</c:v>
                </c:pt>
                <c:pt idx="11">
                  <c:v>JUIN</c:v>
                </c:pt>
              </c:strCache>
            </c:strRef>
          </c:cat>
          <c:val>
            <c:numRef>
              <c:f>Feuil1!$I$3:$I$14</c:f>
              <c:numCache>
                <c:formatCode>#,##0.00</c:formatCode>
                <c:ptCount val="12"/>
                <c:pt idx="0">
                  <c:v>88714.09</c:v>
                </c:pt>
                <c:pt idx="1">
                  <c:v>128714.09</c:v>
                </c:pt>
                <c:pt idx="2">
                  <c:v>113714.19</c:v>
                </c:pt>
                <c:pt idx="3">
                  <c:v>153714.09</c:v>
                </c:pt>
                <c:pt idx="4">
                  <c:v>183714.09</c:v>
                </c:pt>
                <c:pt idx="5">
                  <c:v>158714.09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C3C-4CAA-B7E4-3CBACCF72CBD}"/>
            </c:ext>
          </c:extLst>
        </c:ser>
        <c:ser>
          <c:idx val="2"/>
          <c:order val="2"/>
          <c:tx>
            <c:strRef>
              <c:f>Feuil1!$J$2</c:f>
              <c:strCache>
                <c:ptCount val="1"/>
                <c:pt idx="0">
                  <c:v>Solde</c:v>
                </c:pt>
              </c:strCache>
            </c:strRef>
          </c:tx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cat>
            <c:strRef>
              <c:f>Feuil1!$A$3:$A$14</c:f>
              <c:strCache>
                <c:ptCount val="12"/>
                <c:pt idx="0">
                  <c:v>JUILLET</c:v>
                </c:pt>
                <c:pt idx="1">
                  <c:v>AOÛT</c:v>
                </c:pt>
                <c:pt idx="2">
                  <c:v>SEPTEMBRE</c:v>
                </c:pt>
                <c:pt idx="3">
                  <c:v>OCTOBRE</c:v>
                </c:pt>
                <c:pt idx="4">
                  <c:v>NOVEMBRE</c:v>
                </c:pt>
                <c:pt idx="5">
                  <c:v>DÉCEMBRE</c:v>
                </c:pt>
                <c:pt idx="6">
                  <c:v>JANVIER</c:v>
                </c:pt>
                <c:pt idx="7">
                  <c:v>FÉVRIER</c:v>
                </c:pt>
                <c:pt idx="8">
                  <c:v>MARS</c:v>
                </c:pt>
                <c:pt idx="9">
                  <c:v>AVRIL</c:v>
                </c:pt>
                <c:pt idx="10">
                  <c:v>MAI</c:v>
                </c:pt>
                <c:pt idx="11">
                  <c:v>JUIN</c:v>
                </c:pt>
              </c:strCache>
            </c:strRef>
          </c:cat>
          <c:val>
            <c:numRef>
              <c:f>Feuil1!$J$3:$J$14</c:f>
              <c:numCache>
                <c:formatCode>#,##0.00</c:formatCode>
                <c:ptCount val="12"/>
                <c:pt idx="0">
                  <c:v>185387.84999999998</c:v>
                </c:pt>
                <c:pt idx="1">
                  <c:v>178790.76</c:v>
                </c:pt>
                <c:pt idx="2">
                  <c:v>160825.87</c:v>
                </c:pt>
                <c:pt idx="3">
                  <c:v>199690.46</c:v>
                </c:pt>
                <c:pt idx="4">
                  <c:v>242084.44999999998</c:v>
                </c:pt>
                <c:pt idx="5">
                  <c:v>207252.64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C3C-4CAA-B7E4-3CBACCF72CBD}"/>
            </c:ext>
          </c:extLst>
        </c:ser>
        <c:ser>
          <c:idx val="4"/>
          <c:order val="4"/>
          <c:tx>
            <c:strRef>
              <c:f>Feuil1!$S$2</c:f>
              <c:strCache>
                <c:ptCount val="1"/>
                <c:pt idx="0">
                  <c:v>Epargne</c:v>
                </c:pt>
              </c:strCache>
            </c:strRef>
          </c:tx>
          <c:spPr>
            <a:ln w="28575" cap="rnd">
              <a:solidFill>
                <a:srgbClr val="FFC000">
                  <a:alpha val="35000"/>
                </a:srgbClr>
              </a:solidFill>
              <a:round/>
            </a:ln>
            <a:effectLst/>
          </c:spPr>
          <c:marker>
            <c:symbol val="none"/>
          </c:marker>
          <c:cat>
            <c:strRef>
              <c:f>Feuil1!$A$3:$A$14</c:f>
              <c:strCache>
                <c:ptCount val="12"/>
                <c:pt idx="0">
                  <c:v>JUILLET</c:v>
                </c:pt>
                <c:pt idx="1">
                  <c:v>AOÛT</c:v>
                </c:pt>
                <c:pt idx="2">
                  <c:v>SEPTEMBRE</c:v>
                </c:pt>
                <c:pt idx="3">
                  <c:v>OCTOBRE</c:v>
                </c:pt>
                <c:pt idx="4">
                  <c:v>NOVEMBRE</c:v>
                </c:pt>
                <c:pt idx="5">
                  <c:v>DÉCEMBRE</c:v>
                </c:pt>
                <c:pt idx="6">
                  <c:v>JANVIER</c:v>
                </c:pt>
                <c:pt idx="7">
                  <c:v>FÉVRIER</c:v>
                </c:pt>
                <c:pt idx="8">
                  <c:v>MARS</c:v>
                </c:pt>
                <c:pt idx="9">
                  <c:v>AVRIL</c:v>
                </c:pt>
                <c:pt idx="10">
                  <c:v>MAI</c:v>
                </c:pt>
                <c:pt idx="11">
                  <c:v>JUIN</c:v>
                </c:pt>
              </c:strCache>
            </c:strRef>
          </c:cat>
          <c:val>
            <c:numRef>
              <c:f>Feuil1!$S$3:$S$14</c:f>
              <c:numCache>
                <c:formatCode>#,##0.00</c:formatCode>
                <c:ptCount val="12"/>
                <c:pt idx="0">
                  <c:v>95191.52</c:v>
                </c:pt>
                <c:pt idx="1">
                  <c:v>125811.52</c:v>
                </c:pt>
                <c:pt idx="2">
                  <c:v>125811.52</c:v>
                </c:pt>
                <c:pt idx="3">
                  <c:v>150811.51999999999</c:v>
                </c:pt>
                <c:pt idx="4">
                  <c:v>153811.51999999999</c:v>
                </c:pt>
                <c:pt idx="5">
                  <c:v>153811.51999999999</c:v>
                </c:pt>
                <c:pt idx="6">
                  <c:v>152118.16</c:v>
                </c:pt>
                <c:pt idx="7">
                  <c:v>138118.16</c:v>
                </c:pt>
                <c:pt idx="8">
                  <c:v>130118.16</c:v>
                </c:pt>
                <c:pt idx="9">
                  <c:v>107118.16</c:v>
                </c:pt>
                <c:pt idx="10">
                  <c:v>93118.16</c:v>
                </c:pt>
                <c:pt idx="11">
                  <c:v>88118.16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C3C-4CAA-B7E4-3CBACCF72CBD}"/>
            </c:ext>
          </c:extLst>
        </c:ser>
        <c:ser>
          <c:idx val="5"/>
          <c:order val="5"/>
          <c:tx>
            <c:strRef>
              <c:f>Feuil1!$T$2</c:f>
              <c:strCache>
                <c:ptCount val="1"/>
                <c:pt idx="0">
                  <c:v>Solde</c:v>
                </c:pt>
              </c:strCache>
            </c:strRef>
          </c:tx>
          <c:spPr>
            <a:ln w="28575" cap="rnd">
              <a:solidFill>
                <a:srgbClr val="92D050">
                  <a:alpha val="35000"/>
                </a:srgbClr>
              </a:solidFill>
              <a:round/>
            </a:ln>
            <a:effectLst/>
          </c:spPr>
          <c:marker>
            <c:symbol val="none"/>
          </c:marker>
          <c:cat>
            <c:strRef>
              <c:f>Feuil1!$A$3:$A$14</c:f>
              <c:strCache>
                <c:ptCount val="12"/>
                <c:pt idx="0">
                  <c:v>JUILLET</c:v>
                </c:pt>
                <c:pt idx="1">
                  <c:v>AOÛT</c:v>
                </c:pt>
                <c:pt idx="2">
                  <c:v>SEPTEMBRE</c:v>
                </c:pt>
                <c:pt idx="3">
                  <c:v>OCTOBRE</c:v>
                </c:pt>
                <c:pt idx="4">
                  <c:v>NOVEMBRE</c:v>
                </c:pt>
                <c:pt idx="5">
                  <c:v>DÉCEMBRE</c:v>
                </c:pt>
                <c:pt idx="6">
                  <c:v>JANVIER</c:v>
                </c:pt>
                <c:pt idx="7">
                  <c:v>FÉVRIER</c:v>
                </c:pt>
                <c:pt idx="8">
                  <c:v>MARS</c:v>
                </c:pt>
                <c:pt idx="9">
                  <c:v>AVRIL</c:v>
                </c:pt>
                <c:pt idx="10">
                  <c:v>MAI</c:v>
                </c:pt>
                <c:pt idx="11">
                  <c:v>JUIN</c:v>
                </c:pt>
              </c:strCache>
            </c:strRef>
          </c:cat>
          <c:val>
            <c:numRef>
              <c:f>Feuil1!$T$3:$T$14</c:f>
              <c:numCache>
                <c:formatCode>#,##0.00</c:formatCode>
                <c:ptCount val="12"/>
                <c:pt idx="0">
                  <c:v>103626.57</c:v>
                </c:pt>
                <c:pt idx="1">
                  <c:v>152832.94999999998</c:v>
                </c:pt>
                <c:pt idx="2">
                  <c:v>156646.6</c:v>
                </c:pt>
                <c:pt idx="3">
                  <c:v>160017.49</c:v>
                </c:pt>
                <c:pt idx="4">
                  <c:v>174455.7</c:v>
                </c:pt>
                <c:pt idx="5">
                  <c:v>182505.62</c:v>
                </c:pt>
                <c:pt idx="6">
                  <c:v>160368.16</c:v>
                </c:pt>
                <c:pt idx="7">
                  <c:v>157240.51999999999</c:v>
                </c:pt>
                <c:pt idx="8">
                  <c:v>150482.19</c:v>
                </c:pt>
                <c:pt idx="9">
                  <c:v>116715.59</c:v>
                </c:pt>
                <c:pt idx="10">
                  <c:v>131567.47</c:v>
                </c:pt>
                <c:pt idx="11">
                  <c:v>95578.27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1C3C-4CAA-B7E4-3CBACCF72CBD}"/>
            </c:ext>
          </c:extLst>
        </c:ser>
        <c:dLbls/>
        <c:marker val="1"/>
        <c:axId val="202995968"/>
        <c:axId val="202994432"/>
      </c:lineChart>
      <c:catAx>
        <c:axId val="20209817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02099712"/>
        <c:crosses val="autoZero"/>
        <c:auto val="1"/>
        <c:lblAlgn val="ctr"/>
        <c:lblOffset val="100"/>
      </c:catAx>
      <c:valAx>
        <c:axId val="20209971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02098176"/>
        <c:crosses val="autoZero"/>
        <c:crossBetween val="between"/>
      </c:valAx>
      <c:valAx>
        <c:axId val="202994432"/>
        <c:scaling>
          <c:orientation val="minMax"/>
        </c:scaling>
        <c:axPos val="r"/>
        <c:numFmt formatCode="#,##0.00" sourceLinked="1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02995968"/>
        <c:crosses val="max"/>
        <c:crossBetween val="between"/>
      </c:valAx>
      <c:catAx>
        <c:axId val="202995968"/>
        <c:scaling>
          <c:orientation val="minMax"/>
        </c:scaling>
        <c:delete val="1"/>
        <c:axPos val="b"/>
        <c:numFmt formatCode="General" sourceLinked="1"/>
        <c:tickLblPos val="nextTo"/>
        <c:crossAx val="202994432"/>
        <c:crosses val="autoZero"/>
        <c:auto val="1"/>
        <c:lblAlgn val="ctr"/>
        <c:lblOffset val="100"/>
      </c:catAx>
      <c:spPr>
        <a:solidFill>
          <a:schemeClr val="bg1">
            <a:lumMod val="95000"/>
          </a:schemeClr>
        </a:solidFill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</c:chart>
  <c:spPr>
    <a:solidFill>
      <a:schemeClr val="bg1">
        <a:lumMod val="95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58A067-C309-45C6-9130-D1598126B5D5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7051CB0-2655-4CCD-B4C3-7027122890C0}">
      <dgm:prSet phldrT="[Texte]"/>
      <dgm:spPr>
        <a:solidFill>
          <a:srgbClr val="FF0000"/>
        </a:solidFill>
        <a:ln>
          <a:solidFill>
            <a:srgbClr val="FF0000"/>
          </a:solidFill>
        </a:ln>
      </dgm:spPr>
      <dgm:t>
        <a:bodyPr/>
        <a:lstStyle/>
        <a:p>
          <a:r>
            <a:rPr lang="fr-FR" dirty="0"/>
            <a:t>57 236</a:t>
          </a:r>
        </a:p>
      </dgm:t>
    </dgm:pt>
    <dgm:pt modelId="{4C1DC95F-3D78-4120-80EE-653FB333945F}" type="parTrans" cxnId="{DDC37F72-97C5-4FC7-B022-1A379025DDFC}">
      <dgm:prSet/>
      <dgm:spPr/>
      <dgm:t>
        <a:bodyPr/>
        <a:lstStyle/>
        <a:p>
          <a:endParaRPr lang="fr-FR"/>
        </a:p>
      </dgm:t>
    </dgm:pt>
    <dgm:pt modelId="{D135DA4C-64C7-4B71-852D-98BB0A5A5BC6}" type="sibTrans" cxnId="{DDC37F72-97C5-4FC7-B022-1A379025DDFC}">
      <dgm:prSet/>
      <dgm:spPr/>
      <dgm:t>
        <a:bodyPr/>
        <a:lstStyle/>
        <a:p>
          <a:endParaRPr lang="fr-FR"/>
        </a:p>
      </dgm:t>
    </dgm:pt>
    <dgm:pt modelId="{493F7049-E5AC-4399-821C-7467A4A06BD5}">
      <dgm:prSet phldrT="[Texte]"/>
      <dgm:spPr>
        <a:ln>
          <a:solidFill>
            <a:srgbClr val="FF0000"/>
          </a:solidFill>
        </a:ln>
      </dgm:spPr>
      <dgm:t>
        <a:bodyPr/>
        <a:lstStyle/>
        <a:p>
          <a:r>
            <a:rPr lang="fr-FR" dirty="0"/>
            <a:t>Club</a:t>
          </a:r>
        </a:p>
      </dgm:t>
    </dgm:pt>
    <dgm:pt modelId="{71E3399A-0082-4AB0-A7C3-F227CB578D12}" type="parTrans" cxnId="{6DB7E745-5BD0-4116-A9B9-162BFCA17AE7}">
      <dgm:prSet/>
      <dgm:spPr/>
      <dgm:t>
        <a:bodyPr/>
        <a:lstStyle/>
        <a:p>
          <a:endParaRPr lang="fr-FR"/>
        </a:p>
      </dgm:t>
    </dgm:pt>
    <dgm:pt modelId="{79567315-1C25-46B4-8598-DE5C22293D80}" type="sibTrans" cxnId="{6DB7E745-5BD0-4116-A9B9-162BFCA17AE7}">
      <dgm:prSet/>
      <dgm:spPr/>
      <dgm:t>
        <a:bodyPr/>
        <a:lstStyle/>
        <a:p>
          <a:endParaRPr lang="fr-FR"/>
        </a:p>
      </dgm:t>
    </dgm:pt>
    <dgm:pt modelId="{C842C633-6DFC-4FC6-A8E2-2FE27AAC4379}">
      <dgm:prSet phldrT="[Texte]"/>
      <dgm:spPr>
        <a:ln>
          <a:solidFill>
            <a:srgbClr val="FF0000"/>
          </a:solidFill>
        </a:ln>
      </dgm:spPr>
      <dgm:t>
        <a:bodyPr/>
        <a:lstStyle/>
        <a:p>
          <a:r>
            <a:rPr lang="fr-FR" dirty="0"/>
            <a:t>Autres ligues, FFTT …</a:t>
          </a:r>
        </a:p>
      </dgm:t>
    </dgm:pt>
    <dgm:pt modelId="{620379D0-7F3F-4675-A5B1-FDE011BA4190}" type="parTrans" cxnId="{2A506AF4-7370-4D6C-9E69-BEBABD04294F}">
      <dgm:prSet/>
      <dgm:spPr/>
      <dgm:t>
        <a:bodyPr/>
        <a:lstStyle/>
        <a:p>
          <a:endParaRPr lang="fr-FR"/>
        </a:p>
      </dgm:t>
    </dgm:pt>
    <dgm:pt modelId="{1A96DF3E-EB15-4CDC-8F41-204DAF571904}" type="sibTrans" cxnId="{2A506AF4-7370-4D6C-9E69-BEBABD04294F}">
      <dgm:prSet/>
      <dgm:spPr/>
      <dgm:t>
        <a:bodyPr/>
        <a:lstStyle/>
        <a:p>
          <a:endParaRPr lang="fr-FR"/>
        </a:p>
      </dgm:t>
    </dgm:pt>
    <dgm:pt modelId="{7569B8D6-6B06-490E-8B86-0B399EF10198}">
      <dgm:prSet phldrT="[Texte]"/>
      <dgm:spPr>
        <a:solidFill>
          <a:srgbClr val="FF0000"/>
        </a:solidFill>
        <a:ln>
          <a:solidFill>
            <a:srgbClr val="FF0000"/>
          </a:solidFill>
        </a:ln>
      </dgm:spPr>
      <dgm:t>
        <a:bodyPr/>
        <a:lstStyle/>
        <a:p>
          <a:r>
            <a:rPr lang="fr-FR" dirty="0"/>
            <a:t>8 745</a:t>
          </a:r>
        </a:p>
      </dgm:t>
    </dgm:pt>
    <dgm:pt modelId="{82A3820A-6F13-43FB-A30D-68AEC638B45A}" type="parTrans" cxnId="{0CC898E5-688E-4DFD-B551-BDA985EE7D07}">
      <dgm:prSet/>
      <dgm:spPr/>
      <dgm:t>
        <a:bodyPr/>
        <a:lstStyle/>
        <a:p>
          <a:endParaRPr lang="fr-FR"/>
        </a:p>
      </dgm:t>
    </dgm:pt>
    <dgm:pt modelId="{00F9AA47-E07D-43D4-B43D-C897B2076879}" type="sibTrans" cxnId="{0CC898E5-688E-4DFD-B551-BDA985EE7D07}">
      <dgm:prSet/>
      <dgm:spPr/>
      <dgm:t>
        <a:bodyPr/>
        <a:lstStyle/>
        <a:p>
          <a:endParaRPr lang="fr-FR"/>
        </a:p>
      </dgm:t>
    </dgm:pt>
    <dgm:pt modelId="{8C4243DC-9CB8-4989-8205-12DB3B9F2751}">
      <dgm:prSet phldrT="[Texte]"/>
      <dgm:spPr>
        <a:ln>
          <a:solidFill>
            <a:srgbClr val="FF0000"/>
          </a:solidFill>
        </a:ln>
      </dgm:spPr>
      <dgm:t>
        <a:bodyPr/>
        <a:lstStyle/>
        <a:p>
          <a:r>
            <a:rPr lang="fr-FR" dirty="0"/>
            <a:t>Candidats Pole, CRE …</a:t>
          </a:r>
        </a:p>
      </dgm:t>
    </dgm:pt>
    <dgm:pt modelId="{E4BCE48B-BC03-4B5A-8C47-2C7B407B87ED}" type="parTrans" cxnId="{CAA3053D-CF9E-4DC1-8F23-4A8268C356B3}">
      <dgm:prSet/>
      <dgm:spPr/>
      <dgm:t>
        <a:bodyPr/>
        <a:lstStyle/>
        <a:p>
          <a:endParaRPr lang="fr-FR"/>
        </a:p>
      </dgm:t>
    </dgm:pt>
    <dgm:pt modelId="{9844D576-967E-43D9-9B88-916088334071}" type="sibTrans" cxnId="{CAA3053D-CF9E-4DC1-8F23-4A8268C356B3}">
      <dgm:prSet/>
      <dgm:spPr/>
      <dgm:t>
        <a:bodyPr/>
        <a:lstStyle/>
        <a:p>
          <a:endParaRPr lang="fr-FR"/>
        </a:p>
      </dgm:t>
    </dgm:pt>
    <dgm:pt modelId="{58975B42-2D2C-47A3-8410-F388BA75E3D0}">
      <dgm:prSet phldrT="[Texte]"/>
      <dgm:spPr>
        <a:solidFill>
          <a:srgbClr val="FF0000"/>
        </a:solidFill>
        <a:ln>
          <a:solidFill>
            <a:srgbClr val="FF0000"/>
          </a:solidFill>
        </a:ln>
      </dgm:spPr>
      <dgm:t>
        <a:bodyPr/>
        <a:lstStyle/>
        <a:p>
          <a:r>
            <a:rPr lang="fr-FR" dirty="0"/>
            <a:t>27 006</a:t>
          </a:r>
        </a:p>
      </dgm:t>
    </dgm:pt>
    <dgm:pt modelId="{BA1F3ACC-E7E4-4B71-B044-779234F32FD2}" type="parTrans" cxnId="{6B6E6707-C945-4E28-95DA-9ED526736020}">
      <dgm:prSet/>
      <dgm:spPr/>
      <dgm:t>
        <a:bodyPr/>
        <a:lstStyle/>
        <a:p>
          <a:endParaRPr lang="fr-FR"/>
        </a:p>
      </dgm:t>
    </dgm:pt>
    <dgm:pt modelId="{E304B263-7819-4431-88B8-80400C6FE17E}" type="sibTrans" cxnId="{6B6E6707-C945-4E28-95DA-9ED526736020}">
      <dgm:prSet/>
      <dgm:spPr/>
      <dgm:t>
        <a:bodyPr/>
        <a:lstStyle/>
        <a:p>
          <a:endParaRPr lang="fr-FR"/>
        </a:p>
      </dgm:t>
    </dgm:pt>
    <dgm:pt modelId="{C9AF611F-D650-4AD2-9EEB-DD91E2A084F3}">
      <dgm:prSet phldrT="[Texte]"/>
      <dgm:spPr>
        <a:ln>
          <a:solidFill>
            <a:srgbClr val="FF0000"/>
          </a:solidFill>
        </a:ln>
      </dgm:spPr>
      <dgm:t>
        <a:bodyPr/>
        <a:lstStyle/>
        <a:p>
          <a:r>
            <a:rPr lang="fr-FR" dirty="0"/>
            <a:t>DEJEPS / BPJEPS</a:t>
          </a:r>
        </a:p>
      </dgm:t>
    </dgm:pt>
    <dgm:pt modelId="{89E8751D-4254-4FA7-A489-5FB428A94FEE}" type="parTrans" cxnId="{0F3BBF36-14B6-480C-96EE-E8BC34460888}">
      <dgm:prSet/>
      <dgm:spPr/>
      <dgm:t>
        <a:bodyPr/>
        <a:lstStyle/>
        <a:p>
          <a:endParaRPr lang="fr-FR"/>
        </a:p>
      </dgm:t>
    </dgm:pt>
    <dgm:pt modelId="{A3A77DE2-85D1-4563-A891-33B8E91EFC1D}" type="sibTrans" cxnId="{0F3BBF36-14B6-480C-96EE-E8BC34460888}">
      <dgm:prSet/>
      <dgm:spPr/>
      <dgm:t>
        <a:bodyPr/>
        <a:lstStyle/>
        <a:p>
          <a:endParaRPr lang="fr-FR"/>
        </a:p>
      </dgm:t>
    </dgm:pt>
    <dgm:pt modelId="{294B9823-2C9E-4BAC-8C14-83BA32A3EA7A}" type="pres">
      <dgm:prSet presAssocID="{BF58A067-C309-45C6-9130-D1598126B5D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FB21398-1586-4424-9BFB-19B167D8E31B}" type="pres">
      <dgm:prSet presAssocID="{D7051CB0-2655-4CCD-B4C3-7027122890C0}" presName="composite" presStyleCnt="0"/>
      <dgm:spPr/>
    </dgm:pt>
    <dgm:pt modelId="{4AD51178-6840-4D7F-B3CA-8011384BA918}" type="pres">
      <dgm:prSet presAssocID="{D7051CB0-2655-4CCD-B4C3-7027122890C0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2A7815D-8873-471A-91BB-202A4702EA5E}" type="pres">
      <dgm:prSet presAssocID="{D7051CB0-2655-4CCD-B4C3-7027122890C0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CEDA600-CE8F-462C-A7AB-23046469C5E2}" type="pres">
      <dgm:prSet presAssocID="{D135DA4C-64C7-4B71-852D-98BB0A5A5BC6}" presName="sp" presStyleCnt="0"/>
      <dgm:spPr/>
    </dgm:pt>
    <dgm:pt modelId="{FBE08D63-D606-4A74-A933-9FA523E7D68D}" type="pres">
      <dgm:prSet presAssocID="{7569B8D6-6B06-490E-8B86-0B399EF10198}" presName="composite" presStyleCnt="0"/>
      <dgm:spPr/>
    </dgm:pt>
    <dgm:pt modelId="{B4F73E3A-AE8A-4530-8FFC-81F6CBC56762}" type="pres">
      <dgm:prSet presAssocID="{7569B8D6-6B06-490E-8B86-0B399EF10198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4FBA5B9-4948-43FD-BCC2-25BEC214D5D2}" type="pres">
      <dgm:prSet presAssocID="{7569B8D6-6B06-490E-8B86-0B399EF10198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B6A43DF-D842-4154-920C-612545D23184}" type="pres">
      <dgm:prSet presAssocID="{00F9AA47-E07D-43D4-B43D-C897B2076879}" presName="sp" presStyleCnt="0"/>
      <dgm:spPr/>
    </dgm:pt>
    <dgm:pt modelId="{8506F022-CF1A-4EBF-9C1D-27EF44A66F2A}" type="pres">
      <dgm:prSet presAssocID="{58975B42-2D2C-47A3-8410-F388BA75E3D0}" presName="composite" presStyleCnt="0"/>
      <dgm:spPr/>
    </dgm:pt>
    <dgm:pt modelId="{3748ADB0-554A-4449-8D7B-C348503300B3}" type="pres">
      <dgm:prSet presAssocID="{58975B42-2D2C-47A3-8410-F388BA75E3D0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3D8088A-1310-4DA3-9352-BF9F9E4DBD01}" type="pres">
      <dgm:prSet presAssocID="{58975B42-2D2C-47A3-8410-F388BA75E3D0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E495293-8C44-884E-83A9-D9E472C9E104}" type="presOf" srcId="{D7051CB0-2655-4CCD-B4C3-7027122890C0}" destId="{4AD51178-6840-4D7F-B3CA-8011384BA918}" srcOrd="0" destOrd="0" presId="urn:microsoft.com/office/officeart/2005/8/layout/chevron2"/>
    <dgm:cxn modelId="{749E7310-4130-934C-994D-5DE6A5BFE6AA}" type="presOf" srcId="{8C4243DC-9CB8-4989-8205-12DB3B9F2751}" destId="{14FBA5B9-4948-43FD-BCC2-25BEC214D5D2}" srcOrd="0" destOrd="0" presId="urn:microsoft.com/office/officeart/2005/8/layout/chevron2"/>
    <dgm:cxn modelId="{CAA3053D-CF9E-4DC1-8F23-4A8268C356B3}" srcId="{7569B8D6-6B06-490E-8B86-0B399EF10198}" destId="{8C4243DC-9CB8-4989-8205-12DB3B9F2751}" srcOrd="0" destOrd="0" parTransId="{E4BCE48B-BC03-4B5A-8C47-2C7B407B87ED}" sibTransId="{9844D576-967E-43D9-9B88-916088334071}"/>
    <dgm:cxn modelId="{0CC898E5-688E-4DFD-B551-BDA985EE7D07}" srcId="{BF58A067-C309-45C6-9130-D1598126B5D5}" destId="{7569B8D6-6B06-490E-8B86-0B399EF10198}" srcOrd="1" destOrd="0" parTransId="{82A3820A-6F13-43FB-A30D-68AEC638B45A}" sibTransId="{00F9AA47-E07D-43D4-B43D-C897B2076879}"/>
    <dgm:cxn modelId="{A0170DE1-9160-A748-91D0-6FD89CFB98EC}" type="presOf" srcId="{58975B42-2D2C-47A3-8410-F388BA75E3D0}" destId="{3748ADB0-554A-4449-8D7B-C348503300B3}" srcOrd="0" destOrd="0" presId="urn:microsoft.com/office/officeart/2005/8/layout/chevron2"/>
    <dgm:cxn modelId="{D4DF769D-8CB0-3B46-96C6-3C21590DE8F2}" type="presOf" srcId="{C9AF611F-D650-4AD2-9EEB-DD91E2A084F3}" destId="{13D8088A-1310-4DA3-9352-BF9F9E4DBD01}" srcOrd="0" destOrd="0" presId="urn:microsoft.com/office/officeart/2005/8/layout/chevron2"/>
    <dgm:cxn modelId="{D8A1D34C-B290-6C44-BB88-9C1A4827D69F}" type="presOf" srcId="{493F7049-E5AC-4399-821C-7467A4A06BD5}" destId="{02A7815D-8873-471A-91BB-202A4702EA5E}" srcOrd="0" destOrd="0" presId="urn:microsoft.com/office/officeart/2005/8/layout/chevron2"/>
    <dgm:cxn modelId="{2A506AF4-7370-4D6C-9E69-BEBABD04294F}" srcId="{D7051CB0-2655-4CCD-B4C3-7027122890C0}" destId="{C842C633-6DFC-4FC6-A8E2-2FE27AAC4379}" srcOrd="1" destOrd="0" parTransId="{620379D0-7F3F-4675-A5B1-FDE011BA4190}" sibTransId="{1A96DF3E-EB15-4CDC-8F41-204DAF571904}"/>
    <dgm:cxn modelId="{6B6E6707-C945-4E28-95DA-9ED526736020}" srcId="{BF58A067-C309-45C6-9130-D1598126B5D5}" destId="{58975B42-2D2C-47A3-8410-F388BA75E3D0}" srcOrd="2" destOrd="0" parTransId="{BA1F3ACC-E7E4-4B71-B044-779234F32FD2}" sibTransId="{E304B263-7819-4431-88B8-80400C6FE17E}"/>
    <dgm:cxn modelId="{95578F34-1CED-EF4D-9D08-73706E52DFF5}" type="presOf" srcId="{7569B8D6-6B06-490E-8B86-0B399EF10198}" destId="{B4F73E3A-AE8A-4530-8FFC-81F6CBC56762}" srcOrd="0" destOrd="0" presId="urn:microsoft.com/office/officeart/2005/8/layout/chevron2"/>
    <dgm:cxn modelId="{DDC37F72-97C5-4FC7-B022-1A379025DDFC}" srcId="{BF58A067-C309-45C6-9130-D1598126B5D5}" destId="{D7051CB0-2655-4CCD-B4C3-7027122890C0}" srcOrd="0" destOrd="0" parTransId="{4C1DC95F-3D78-4120-80EE-653FB333945F}" sibTransId="{D135DA4C-64C7-4B71-852D-98BB0A5A5BC6}"/>
    <dgm:cxn modelId="{0F3BBF36-14B6-480C-96EE-E8BC34460888}" srcId="{58975B42-2D2C-47A3-8410-F388BA75E3D0}" destId="{C9AF611F-D650-4AD2-9EEB-DD91E2A084F3}" srcOrd="0" destOrd="0" parTransId="{89E8751D-4254-4FA7-A489-5FB428A94FEE}" sibTransId="{A3A77DE2-85D1-4563-A891-33B8E91EFC1D}"/>
    <dgm:cxn modelId="{36D75875-47CC-9C46-A222-09A8AF482266}" type="presOf" srcId="{BF58A067-C309-45C6-9130-D1598126B5D5}" destId="{294B9823-2C9E-4BAC-8C14-83BA32A3EA7A}" srcOrd="0" destOrd="0" presId="urn:microsoft.com/office/officeart/2005/8/layout/chevron2"/>
    <dgm:cxn modelId="{8A171B87-1353-7F47-8A87-7A018F2F2BD0}" type="presOf" srcId="{C842C633-6DFC-4FC6-A8E2-2FE27AAC4379}" destId="{02A7815D-8873-471A-91BB-202A4702EA5E}" srcOrd="0" destOrd="1" presId="urn:microsoft.com/office/officeart/2005/8/layout/chevron2"/>
    <dgm:cxn modelId="{6DB7E745-5BD0-4116-A9B9-162BFCA17AE7}" srcId="{D7051CB0-2655-4CCD-B4C3-7027122890C0}" destId="{493F7049-E5AC-4399-821C-7467A4A06BD5}" srcOrd="0" destOrd="0" parTransId="{71E3399A-0082-4AB0-A7C3-F227CB578D12}" sibTransId="{79567315-1C25-46B4-8598-DE5C22293D80}"/>
    <dgm:cxn modelId="{976BB509-0C44-C946-BBF4-3DF7A0174EC6}" type="presParOf" srcId="{294B9823-2C9E-4BAC-8C14-83BA32A3EA7A}" destId="{CFB21398-1586-4424-9BFB-19B167D8E31B}" srcOrd="0" destOrd="0" presId="urn:microsoft.com/office/officeart/2005/8/layout/chevron2"/>
    <dgm:cxn modelId="{892DE077-3869-2C45-9B2B-42577542229F}" type="presParOf" srcId="{CFB21398-1586-4424-9BFB-19B167D8E31B}" destId="{4AD51178-6840-4D7F-B3CA-8011384BA918}" srcOrd="0" destOrd="0" presId="urn:microsoft.com/office/officeart/2005/8/layout/chevron2"/>
    <dgm:cxn modelId="{02F6F8ED-9AA7-EA48-B424-B22B80526A4E}" type="presParOf" srcId="{CFB21398-1586-4424-9BFB-19B167D8E31B}" destId="{02A7815D-8873-471A-91BB-202A4702EA5E}" srcOrd="1" destOrd="0" presId="urn:microsoft.com/office/officeart/2005/8/layout/chevron2"/>
    <dgm:cxn modelId="{6E7AF4D9-2F6B-F143-A949-67E6B6AF2AF1}" type="presParOf" srcId="{294B9823-2C9E-4BAC-8C14-83BA32A3EA7A}" destId="{FCEDA600-CE8F-462C-A7AB-23046469C5E2}" srcOrd="1" destOrd="0" presId="urn:microsoft.com/office/officeart/2005/8/layout/chevron2"/>
    <dgm:cxn modelId="{30C51604-57E2-0F45-B19E-DA6EBF3320DB}" type="presParOf" srcId="{294B9823-2C9E-4BAC-8C14-83BA32A3EA7A}" destId="{FBE08D63-D606-4A74-A933-9FA523E7D68D}" srcOrd="2" destOrd="0" presId="urn:microsoft.com/office/officeart/2005/8/layout/chevron2"/>
    <dgm:cxn modelId="{C84F429A-45C0-454D-9DF8-DE38E26EDCE1}" type="presParOf" srcId="{FBE08D63-D606-4A74-A933-9FA523E7D68D}" destId="{B4F73E3A-AE8A-4530-8FFC-81F6CBC56762}" srcOrd="0" destOrd="0" presId="urn:microsoft.com/office/officeart/2005/8/layout/chevron2"/>
    <dgm:cxn modelId="{ADE694EC-808C-0F4A-AA16-BEAE5374D0A4}" type="presParOf" srcId="{FBE08D63-D606-4A74-A933-9FA523E7D68D}" destId="{14FBA5B9-4948-43FD-BCC2-25BEC214D5D2}" srcOrd="1" destOrd="0" presId="urn:microsoft.com/office/officeart/2005/8/layout/chevron2"/>
    <dgm:cxn modelId="{6D563555-6621-6844-80AF-0889495E6871}" type="presParOf" srcId="{294B9823-2C9E-4BAC-8C14-83BA32A3EA7A}" destId="{1B6A43DF-D842-4154-920C-612545D23184}" srcOrd="3" destOrd="0" presId="urn:microsoft.com/office/officeart/2005/8/layout/chevron2"/>
    <dgm:cxn modelId="{58D0CB54-CBCE-D140-9238-9C93A8307AAB}" type="presParOf" srcId="{294B9823-2C9E-4BAC-8C14-83BA32A3EA7A}" destId="{8506F022-CF1A-4EBF-9C1D-27EF44A66F2A}" srcOrd="4" destOrd="0" presId="urn:microsoft.com/office/officeart/2005/8/layout/chevron2"/>
    <dgm:cxn modelId="{5EE618DE-CA4C-C044-B16D-276BF974F2FB}" type="presParOf" srcId="{8506F022-CF1A-4EBF-9C1D-27EF44A66F2A}" destId="{3748ADB0-554A-4449-8D7B-C348503300B3}" srcOrd="0" destOrd="0" presId="urn:microsoft.com/office/officeart/2005/8/layout/chevron2"/>
    <dgm:cxn modelId="{3BA0EF34-65F8-2C43-BB81-4226D280FB98}" type="presParOf" srcId="{8506F022-CF1A-4EBF-9C1D-27EF44A66F2A}" destId="{13D8088A-1310-4DA3-9352-BF9F9E4DBD0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58A067-C309-45C6-9130-D1598126B5D5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7051CB0-2655-4CCD-B4C3-7027122890C0}">
      <dgm:prSet phldrT="[Texte]" custT="1"/>
      <dgm:spPr/>
      <dgm:t>
        <a:bodyPr/>
        <a:lstStyle/>
        <a:p>
          <a:r>
            <a:rPr lang="fr-FR" sz="1600" dirty="0"/>
            <a:t>5 378</a:t>
          </a:r>
        </a:p>
      </dgm:t>
    </dgm:pt>
    <dgm:pt modelId="{4C1DC95F-3D78-4120-80EE-653FB333945F}" type="parTrans" cxnId="{DDC37F72-97C5-4FC7-B022-1A379025DDFC}">
      <dgm:prSet/>
      <dgm:spPr/>
      <dgm:t>
        <a:bodyPr/>
        <a:lstStyle/>
        <a:p>
          <a:endParaRPr lang="fr-FR"/>
        </a:p>
      </dgm:t>
    </dgm:pt>
    <dgm:pt modelId="{D135DA4C-64C7-4B71-852D-98BB0A5A5BC6}" type="sibTrans" cxnId="{DDC37F72-97C5-4FC7-B022-1A379025DDFC}">
      <dgm:prSet/>
      <dgm:spPr/>
      <dgm:t>
        <a:bodyPr/>
        <a:lstStyle/>
        <a:p>
          <a:endParaRPr lang="fr-FR"/>
        </a:p>
      </dgm:t>
    </dgm:pt>
    <dgm:pt modelId="{493F7049-E5AC-4399-821C-7467A4A06BD5}">
      <dgm:prSet phldrT="[Texte]" custT="1"/>
      <dgm:spPr/>
      <dgm:t>
        <a:bodyPr/>
        <a:lstStyle/>
        <a:p>
          <a:r>
            <a:rPr lang="fr-FR" sz="1800" dirty="0"/>
            <a:t>Fournisseurs</a:t>
          </a:r>
        </a:p>
      </dgm:t>
    </dgm:pt>
    <dgm:pt modelId="{71E3399A-0082-4AB0-A7C3-F227CB578D12}" type="parTrans" cxnId="{6DB7E745-5BD0-4116-A9B9-162BFCA17AE7}">
      <dgm:prSet/>
      <dgm:spPr/>
      <dgm:t>
        <a:bodyPr/>
        <a:lstStyle/>
        <a:p>
          <a:endParaRPr lang="fr-FR"/>
        </a:p>
      </dgm:t>
    </dgm:pt>
    <dgm:pt modelId="{79567315-1C25-46B4-8598-DE5C22293D80}" type="sibTrans" cxnId="{6DB7E745-5BD0-4116-A9B9-162BFCA17AE7}">
      <dgm:prSet/>
      <dgm:spPr/>
      <dgm:t>
        <a:bodyPr/>
        <a:lstStyle/>
        <a:p>
          <a:endParaRPr lang="fr-FR"/>
        </a:p>
      </dgm:t>
    </dgm:pt>
    <dgm:pt modelId="{7569B8D6-6B06-490E-8B86-0B399EF10198}">
      <dgm:prSet phldrT="[Texte]"/>
      <dgm:spPr/>
      <dgm:t>
        <a:bodyPr/>
        <a:lstStyle/>
        <a:p>
          <a:r>
            <a:rPr lang="fr-FR" dirty="0"/>
            <a:t>31 723</a:t>
          </a:r>
        </a:p>
      </dgm:t>
    </dgm:pt>
    <dgm:pt modelId="{82A3820A-6F13-43FB-A30D-68AEC638B45A}" type="parTrans" cxnId="{0CC898E5-688E-4DFD-B551-BDA985EE7D07}">
      <dgm:prSet/>
      <dgm:spPr/>
      <dgm:t>
        <a:bodyPr/>
        <a:lstStyle/>
        <a:p>
          <a:endParaRPr lang="fr-FR"/>
        </a:p>
      </dgm:t>
    </dgm:pt>
    <dgm:pt modelId="{00F9AA47-E07D-43D4-B43D-C897B2076879}" type="sibTrans" cxnId="{0CC898E5-688E-4DFD-B551-BDA985EE7D07}">
      <dgm:prSet/>
      <dgm:spPr/>
      <dgm:t>
        <a:bodyPr/>
        <a:lstStyle/>
        <a:p>
          <a:endParaRPr lang="fr-FR"/>
        </a:p>
      </dgm:t>
    </dgm:pt>
    <dgm:pt modelId="{8C4243DC-9CB8-4989-8205-12DB3B9F2751}">
      <dgm:prSet phldrT="[Texte]" custT="1"/>
      <dgm:spPr/>
      <dgm:t>
        <a:bodyPr/>
        <a:lstStyle/>
        <a:p>
          <a:r>
            <a:rPr lang="fr-FR" sz="1800" dirty="0"/>
            <a:t>Factures non comptabilisés</a:t>
          </a:r>
        </a:p>
      </dgm:t>
    </dgm:pt>
    <dgm:pt modelId="{E4BCE48B-BC03-4B5A-8C47-2C7B407B87ED}" type="parTrans" cxnId="{CAA3053D-CF9E-4DC1-8F23-4A8268C356B3}">
      <dgm:prSet/>
      <dgm:spPr/>
      <dgm:t>
        <a:bodyPr/>
        <a:lstStyle/>
        <a:p>
          <a:endParaRPr lang="fr-FR"/>
        </a:p>
      </dgm:t>
    </dgm:pt>
    <dgm:pt modelId="{9844D576-967E-43D9-9B88-916088334071}" type="sibTrans" cxnId="{CAA3053D-CF9E-4DC1-8F23-4A8268C356B3}">
      <dgm:prSet/>
      <dgm:spPr/>
      <dgm:t>
        <a:bodyPr/>
        <a:lstStyle/>
        <a:p>
          <a:endParaRPr lang="fr-FR"/>
        </a:p>
      </dgm:t>
    </dgm:pt>
    <dgm:pt modelId="{359E1DD2-9E6E-4126-82C5-7FAD6A2B381E}">
      <dgm:prSet phldrT="[Texte]" custT="1"/>
      <dgm:spPr/>
      <dgm:t>
        <a:bodyPr/>
        <a:lstStyle/>
        <a:p>
          <a:r>
            <a:rPr lang="fr-FR" sz="1800" dirty="0"/>
            <a:t>Comités</a:t>
          </a:r>
        </a:p>
      </dgm:t>
    </dgm:pt>
    <dgm:pt modelId="{C0BEC746-5E70-48F7-BABF-647921F4D4F9}" type="parTrans" cxnId="{B648B522-CD11-4CB2-B3F7-6A766F61A849}">
      <dgm:prSet/>
      <dgm:spPr/>
      <dgm:t>
        <a:bodyPr/>
        <a:lstStyle/>
        <a:p>
          <a:endParaRPr lang="fr-FR"/>
        </a:p>
      </dgm:t>
    </dgm:pt>
    <dgm:pt modelId="{C954179E-8EF4-41EA-A00A-E621EE0D88E6}" type="sibTrans" cxnId="{B648B522-CD11-4CB2-B3F7-6A766F61A849}">
      <dgm:prSet/>
      <dgm:spPr/>
      <dgm:t>
        <a:bodyPr/>
        <a:lstStyle/>
        <a:p>
          <a:endParaRPr lang="fr-FR"/>
        </a:p>
      </dgm:t>
    </dgm:pt>
    <dgm:pt modelId="{50D1F47F-C86A-4AC6-A61F-E9BD3DF2D646}">
      <dgm:prSet phldrT="[Texte]" custT="1"/>
      <dgm:spPr/>
      <dgm:t>
        <a:bodyPr/>
        <a:lstStyle/>
        <a:p>
          <a:r>
            <a:rPr lang="fr-FR" sz="1800" dirty="0"/>
            <a:t>7 244</a:t>
          </a:r>
        </a:p>
      </dgm:t>
    </dgm:pt>
    <dgm:pt modelId="{B397A975-2305-4E7B-B703-ECEB3EEBE648}" type="parTrans" cxnId="{9CF4B97D-C8C5-40CA-B6C8-1C94474FE75C}">
      <dgm:prSet/>
      <dgm:spPr/>
      <dgm:t>
        <a:bodyPr/>
        <a:lstStyle/>
        <a:p>
          <a:endParaRPr lang="fr-FR"/>
        </a:p>
      </dgm:t>
    </dgm:pt>
    <dgm:pt modelId="{CAAF44BA-03F4-4D0E-973F-32ADBFA4F866}" type="sibTrans" cxnId="{9CF4B97D-C8C5-40CA-B6C8-1C94474FE75C}">
      <dgm:prSet/>
      <dgm:spPr/>
      <dgm:t>
        <a:bodyPr/>
        <a:lstStyle/>
        <a:p>
          <a:endParaRPr lang="fr-FR"/>
        </a:p>
      </dgm:t>
    </dgm:pt>
    <dgm:pt modelId="{294B9823-2C9E-4BAC-8C14-83BA32A3EA7A}" type="pres">
      <dgm:prSet presAssocID="{BF58A067-C309-45C6-9130-D1598126B5D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FB21398-1586-4424-9BFB-19B167D8E31B}" type="pres">
      <dgm:prSet presAssocID="{D7051CB0-2655-4CCD-B4C3-7027122890C0}" presName="composite" presStyleCnt="0"/>
      <dgm:spPr/>
    </dgm:pt>
    <dgm:pt modelId="{4AD51178-6840-4D7F-B3CA-8011384BA918}" type="pres">
      <dgm:prSet presAssocID="{D7051CB0-2655-4CCD-B4C3-7027122890C0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2A7815D-8873-471A-91BB-202A4702EA5E}" type="pres">
      <dgm:prSet presAssocID="{D7051CB0-2655-4CCD-B4C3-7027122890C0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CEDA600-CE8F-462C-A7AB-23046469C5E2}" type="pres">
      <dgm:prSet presAssocID="{D135DA4C-64C7-4B71-852D-98BB0A5A5BC6}" presName="sp" presStyleCnt="0"/>
      <dgm:spPr/>
    </dgm:pt>
    <dgm:pt modelId="{FBE08D63-D606-4A74-A933-9FA523E7D68D}" type="pres">
      <dgm:prSet presAssocID="{7569B8D6-6B06-490E-8B86-0B399EF10198}" presName="composite" presStyleCnt="0"/>
      <dgm:spPr/>
    </dgm:pt>
    <dgm:pt modelId="{B4F73E3A-AE8A-4530-8FFC-81F6CBC56762}" type="pres">
      <dgm:prSet presAssocID="{7569B8D6-6B06-490E-8B86-0B399EF10198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4FBA5B9-4948-43FD-BCC2-25BEC214D5D2}" type="pres">
      <dgm:prSet presAssocID="{7569B8D6-6B06-490E-8B86-0B399EF10198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3EE29E1-C69E-4C09-8EA5-453BD60B22D3}" type="pres">
      <dgm:prSet presAssocID="{00F9AA47-E07D-43D4-B43D-C897B2076879}" presName="sp" presStyleCnt="0"/>
      <dgm:spPr/>
    </dgm:pt>
    <dgm:pt modelId="{47C5EE13-3E68-4D5F-BD85-E1938070BD09}" type="pres">
      <dgm:prSet presAssocID="{50D1F47F-C86A-4AC6-A61F-E9BD3DF2D646}" presName="composite" presStyleCnt="0"/>
      <dgm:spPr/>
    </dgm:pt>
    <dgm:pt modelId="{634A083A-0858-41DB-B5E0-3B033DD8E1E3}" type="pres">
      <dgm:prSet presAssocID="{50D1F47F-C86A-4AC6-A61F-E9BD3DF2D646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5EE624C-430E-484A-B237-CF8FCB13D89C}" type="pres">
      <dgm:prSet presAssocID="{50D1F47F-C86A-4AC6-A61F-E9BD3DF2D646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D962879-8257-7B4B-9570-BD2D71FF7AAE}" type="presOf" srcId="{BF58A067-C309-45C6-9130-D1598126B5D5}" destId="{294B9823-2C9E-4BAC-8C14-83BA32A3EA7A}" srcOrd="0" destOrd="0" presId="urn:microsoft.com/office/officeart/2005/8/layout/chevron2"/>
    <dgm:cxn modelId="{0CC898E5-688E-4DFD-B551-BDA985EE7D07}" srcId="{BF58A067-C309-45C6-9130-D1598126B5D5}" destId="{7569B8D6-6B06-490E-8B86-0B399EF10198}" srcOrd="1" destOrd="0" parTransId="{82A3820A-6F13-43FB-A30D-68AEC638B45A}" sibTransId="{00F9AA47-E07D-43D4-B43D-C897B2076879}"/>
    <dgm:cxn modelId="{9CF4B97D-C8C5-40CA-B6C8-1C94474FE75C}" srcId="{BF58A067-C309-45C6-9130-D1598126B5D5}" destId="{50D1F47F-C86A-4AC6-A61F-E9BD3DF2D646}" srcOrd="2" destOrd="0" parTransId="{B397A975-2305-4E7B-B703-ECEB3EEBE648}" sibTransId="{CAAF44BA-03F4-4D0E-973F-32ADBFA4F866}"/>
    <dgm:cxn modelId="{CAA3053D-CF9E-4DC1-8F23-4A8268C356B3}" srcId="{50D1F47F-C86A-4AC6-A61F-E9BD3DF2D646}" destId="{8C4243DC-9CB8-4989-8205-12DB3B9F2751}" srcOrd="0" destOrd="0" parTransId="{E4BCE48B-BC03-4B5A-8C47-2C7B407B87ED}" sibTransId="{9844D576-967E-43D9-9B88-916088334071}"/>
    <dgm:cxn modelId="{3916F6F5-3FB6-6640-B864-63E60E66324B}" type="presOf" srcId="{50D1F47F-C86A-4AC6-A61F-E9BD3DF2D646}" destId="{634A083A-0858-41DB-B5E0-3B033DD8E1E3}" srcOrd="0" destOrd="0" presId="urn:microsoft.com/office/officeart/2005/8/layout/chevron2"/>
    <dgm:cxn modelId="{DDC37F72-97C5-4FC7-B022-1A379025DDFC}" srcId="{BF58A067-C309-45C6-9130-D1598126B5D5}" destId="{D7051CB0-2655-4CCD-B4C3-7027122890C0}" srcOrd="0" destOrd="0" parTransId="{4C1DC95F-3D78-4120-80EE-653FB333945F}" sibTransId="{D135DA4C-64C7-4B71-852D-98BB0A5A5BC6}"/>
    <dgm:cxn modelId="{DCA4A82D-94A8-814C-ACDA-12D4EBD9CC61}" type="presOf" srcId="{7569B8D6-6B06-490E-8B86-0B399EF10198}" destId="{B4F73E3A-AE8A-4530-8FFC-81F6CBC56762}" srcOrd="0" destOrd="0" presId="urn:microsoft.com/office/officeart/2005/8/layout/chevron2"/>
    <dgm:cxn modelId="{C912F3F5-799B-F746-B57E-EABABF0CFE2B}" type="presOf" srcId="{493F7049-E5AC-4399-821C-7467A4A06BD5}" destId="{02A7815D-8873-471A-91BB-202A4702EA5E}" srcOrd="0" destOrd="0" presId="urn:microsoft.com/office/officeart/2005/8/layout/chevron2"/>
    <dgm:cxn modelId="{AC02CFB3-5A83-AD4F-B2C3-F11E951AFAEE}" type="presOf" srcId="{8C4243DC-9CB8-4989-8205-12DB3B9F2751}" destId="{55EE624C-430E-484A-B237-CF8FCB13D89C}" srcOrd="0" destOrd="0" presId="urn:microsoft.com/office/officeart/2005/8/layout/chevron2"/>
    <dgm:cxn modelId="{AD0077FB-00E3-214B-AFCE-09C7F5414196}" type="presOf" srcId="{359E1DD2-9E6E-4126-82C5-7FAD6A2B381E}" destId="{14FBA5B9-4948-43FD-BCC2-25BEC214D5D2}" srcOrd="0" destOrd="0" presId="urn:microsoft.com/office/officeart/2005/8/layout/chevron2"/>
    <dgm:cxn modelId="{6DB7E745-5BD0-4116-A9B9-162BFCA17AE7}" srcId="{D7051CB0-2655-4CCD-B4C3-7027122890C0}" destId="{493F7049-E5AC-4399-821C-7467A4A06BD5}" srcOrd="0" destOrd="0" parTransId="{71E3399A-0082-4AB0-A7C3-F227CB578D12}" sibTransId="{79567315-1C25-46B4-8598-DE5C22293D80}"/>
    <dgm:cxn modelId="{F2968459-52B3-754B-8DF8-997FDEB4A6A4}" type="presOf" srcId="{D7051CB0-2655-4CCD-B4C3-7027122890C0}" destId="{4AD51178-6840-4D7F-B3CA-8011384BA918}" srcOrd="0" destOrd="0" presId="urn:microsoft.com/office/officeart/2005/8/layout/chevron2"/>
    <dgm:cxn modelId="{B648B522-CD11-4CB2-B3F7-6A766F61A849}" srcId="{7569B8D6-6B06-490E-8B86-0B399EF10198}" destId="{359E1DD2-9E6E-4126-82C5-7FAD6A2B381E}" srcOrd="0" destOrd="0" parTransId="{C0BEC746-5E70-48F7-BABF-647921F4D4F9}" sibTransId="{C954179E-8EF4-41EA-A00A-E621EE0D88E6}"/>
    <dgm:cxn modelId="{BF78092F-603B-BB4F-A038-DC4B091D4373}" type="presParOf" srcId="{294B9823-2C9E-4BAC-8C14-83BA32A3EA7A}" destId="{CFB21398-1586-4424-9BFB-19B167D8E31B}" srcOrd="0" destOrd="0" presId="urn:microsoft.com/office/officeart/2005/8/layout/chevron2"/>
    <dgm:cxn modelId="{3C6A5EDC-9A55-BA48-8099-EA9463C0F245}" type="presParOf" srcId="{CFB21398-1586-4424-9BFB-19B167D8E31B}" destId="{4AD51178-6840-4D7F-B3CA-8011384BA918}" srcOrd="0" destOrd="0" presId="urn:microsoft.com/office/officeart/2005/8/layout/chevron2"/>
    <dgm:cxn modelId="{40159573-45F5-B54D-9414-58343E98FF7D}" type="presParOf" srcId="{CFB21398-1586-4424-9BFB-19B167D8E31B}" destId="{02A7815D-8873-471A-91BB-202A4702EA5E}" srcOrd="1" destOrd="0" presId="urn:microsoft.com/office/officeart/2005/8/layout/chevron2"/>
    <dgm:cxn modelId="{BFA5A423-B4F7-C24A-A4A6-95E4D4E5B424}" type="presParOf" srcId="{294B9823-2C9E-4BAC-8C14-83BA32A3EA7A}" destId="{FCEDA600-CE8F-462C-A7AB-23046469C5E2}" srcOrd="1" destOrd="0" presId="urn:microsoft.com/office/officeart/2005/8/layout/chevron2"/>
    <dgm:cxn modelId="{866713B5-E55F-A24D-A902-269423EE2467}" type="presParOf" srcId="{294B9823-2C9E-4BAC-8C14-83BA32A3EA7A}" destId="{FBE08D63-D606-4A74-A933-9FA523E7D68D}" srcOrd="2" destOrd="0" presId="urn:microsoft.com/office/officeart/2005/8/layout/chevron2"/>
    <dgm:cxn modelId="{F248DA59-A3DD-DD47-902B-38AF753468E0}" type="presParOf" srcId="{FBE08D63-D606-4A74-A933-9FA523E7D68D}" destId="{B4F73E3A-AE8A-4530-8FFC-81F6CBC56762}" srcOrd="0" destOrd="0" presId="urn:microsoft.com/office/officeart/2005/8/layout/chevron2"/>
    <dgm:cxn modelId="{556BD637-A413-AA4E-9AFC-50058A8F14F5}" type="presParOf" srcId="{FBE08D63-D606-4A74-A933-9FA523E7D68D}" destId="{14FBA5B9-4948-43FD-BCC2-25BEC214D5D2}" srcOrd="1" destOrd="0" presId="urn:microsoft.com/office/officeart/2005/8/layout/chevron2"/>
    <dgm:cxn modelId="{B6B3B717-7B3E-2749-A2EA-F85A4DBAA518}" type="presParOf" srcId="{294B9823-2C9E-4BAC-8C14-83BA32A3EA7A}" destId="{23EE29E1-C69E-4C09-8EA5-453BD60B22D3}" srcOrd="3" destOrd="0" presId="urn:microsoft.com/office/officeart/2005/8/layout/chevron2"/>
    <dgm:cxn modelId="{93846F69-C741-7D46-A535-F9AB712202DD}" type="presParOf" srcId="{294B9823-2C9E-4BAC-8C14-83BA32A3EA7A}" destId="{47C5EE13-3E68-4D5F-BD85-E1938070BD09}" srcOrd="4" destOrd="0" presId="urn:microsoft.com/office/officeart/2005/8/layout/chevron2"/>
    <dgm:cxn modelId="{0E049E71-7605-8944-8996-BE673165DEBE}" type="presParOf" srcId="{47C5EE13-3E68-4D5F-BD85-E1938070BD09}" destId="{634A083A-0858-41DB-B5E0-3B033DD8E1E3}" srcOrd="0" destOrd="0" presId="urn:microsoft.com/office/officeart/2005/8/layout/chevron2"/>
    <dgm:cxn modelId="{D9192D8A-387D-B145-BFD8-6666F02B8E55}" type="presParOf" srcId="{47C5EE13-3E68-4D5F-BD85-E1938070BD09}" destId="{55EE624C-430E-484A-B237-CF8FCB13D89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F58A067-C309-45C6-9130-D1598126B5D5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7051CB0-2655-4CCD-B4C3-7027122890C0}">
      <dgm:prSet phldrT="[Texte]"/>
      <dgm:spPr>
        <a:solidFill>
          <a:srgbClr val="FF0000"/>
        </a:solidFill>
        <a:ln>
          <a:solidFill>
            <a:srgbClr val="FF0000"/>
          </a:solidFill>
        </a:ln>
      </dgm:spPr>
      <dgm:t>
        <a:bodyPr/>
        <a:lstStyle/>
        <a:p>
          <a:r>
            <a:rPr lang="fr-FR" dirty="0"/>
            <a:t>92 987</a:t>
          </a:r>
        </a:p>
      </dgm:t>
    </dgm:pt>
    <dgm:pt modelId="{4C1DC95F-3D78-4120-80EE-653FB333945F}" type="parTrans" cxnId="{DDC37F72-97C5-4FC7-B022-1A379025DDFC}">
      <dgm:prSet/>
      <dgm:spPr/>
      <dgm:t>
        <a:bodyPr/>
        <a:lstStyle/>
        <a:p>
          <a:endParaRPr lang="fr-FR"/>
        </a:p>
      </dgm:t>
    </dgm:pt>
    <dgm:pt modelId="{D135DA4C-64C7-4B71-852D-98BB0A5A5BC6}" type="sibTrans" cxnId="{DDC37F72-97C5-4FC7-B022-1A379025DDFC}">
      <dgm:prSet/>
      <dgm:spPr/>
      <dgm:t>
        <a:bodyPr/>
        <a:lstStyle/>
        <a:p>
          <a:endParaRPr lang="fr-FR"/>
        </a:p>
      </dgm:t>
    </dgm:pt>
    <dgm:pt modelId="{493F7049-E5AC-4399-821C-7467A4A06BD5}">
      <dgm:prSet phldrT="[Texte]" custT="1"/>
      <dgm:spPr>
        <a:ln>
          <a:solidFill>
            <a:srgbClr val="FF0000"/>
          </a:solidFill>
        </a:ln>
      </dgm:spPr>
      <dgm:t>
        <a:bodyPr/>
        <a:lstStyle/>
        <a:p>
          <a:r>
            <a:rPr lang="fr-FR" sz="2000" dirty="0"/>
            <a:t>TOTAL</a:t>
          </a:r>
        </a:p>
      </dgm:t>
    </dgm:pt>
    <dgm:pt modelId="{71E3399A-0082-4AB0-A7C3-F227CB578D12}" type="parTrans" cxnId="{6DB7E745-5BD0-4116-A9B9-162BFCA17AE7}">
      <dgm:prSet/>
      <dgm:spPr/>
      <dgm:t>
        <a:bodyPr/>
        <a:lstStyle/>
        <a:p>
          <a:endParaRPr lang="fr-FR"/>
        </a:p>
      </dgm:t>
    </dgm:pt>
    <dgm:pt modelId="{79567315-1C25-46B4-8598-DE5C22293D80}" type="sibTrans" cxnId="{6DB7E745-5BD0-4116-A9B9-162BFCA17AE7}">
      <dgm:prSet/>
      <dgm:spPr/>
      <dgm:t>
        <a:bodyPr/>
        <a:lstStyle/>
        <a:p>
          <a:endParaRPr lang="fr-FR"/>
        </a:p>
      </dgm:t>
    </dgm:pt>
    <dgm:pt modelId="{294B9823-2C9E-4BAC-8C14-83BA32A3EA7A}" type="pres">
      <dgm:prSet presAssocID="{BF58A067-C309-45C6-9130-D1598126B5D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FB21398-1586-4424-9BFB-19B167D8E31B}" type="pres">
      <dgm:prSet presAssocID="{D7051CB0-2655-4CCD-B4C3-7027122890C0}" presName="composite" presStyleCnt="0"/>
      <dgm:spPr/>
    </dgm:pt>
    <dgm:pt modelId="{4AD51178-6840-4D7F-B3CA-8011384BA918}" type="pres">
      <dgm:prSet presAssocID="{D7051CB0-2655-4CCD-B4C3-7027122890C0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2A7815D-8873-471A-91BB-202A4702EA5E}" type="pres">
      <dgm:prSet presAssocID="{D7051CB0-2655-4CCD-B4C3-7027122890C0}" presName="descendantText" presStyleLbl="alignAcc1" presStyleIdx="0" presStyleCnt="1" custLinFactNeighborX="0" custLinFactNeighborY="-4529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DC37F72-97C5-4FC7-B022-1A379025DDFC}" srcId="{BF58A067-C309-45C6-9130-D1598126B5D5}" destId="{D7051CB0-2655-4CCD-B4C3-7027122890C0}" srcOrd="0" destOrd="0" parTransId="{4C1DC95F-3D78-4120-80EE-653FB333945F}" sibTransId="{D135DA4C-64C7-4B71-852D-98BB0A5A5BC6}"/>
    <dgm:cxn modelId="{52AE0D92-4CA5-D342-B685-EC4A964FD0C9}" type="presOf" srcId="{BF58A067-C309-45C6-9130-D1598126B5D5}" destId="{294B9823-2C9E-4BAC-8C14-83BA32A3EA7A}" srcOrd="0" destOrd="0" presId="urn:microsoft.com/office/officeart/2005/8/layout/chevron2"/>
    <dgm:cxn modelId="{6DB7E745-5BD0-4116-A9B9-162BFCA17AE7}" srcId="{D7051CB0-2655-4CCD-B4C3-7027122890C0}" destId="{493F7049-E5AC-4399-821C-7467A4A06BD5}" srcOrd="0" destOrd="0" parTransId="{71E3399A-0082-4AB0-A7C3-F227CB578D12}" sibTransId="{79567315-1C25-46B4-8598-DE5C22293D80}"/>
    <dgm:cxn modelId="{6AFE3056-966E-E34D-83A3-E0FA986FCC13}" type="presOf" srcId="{493F7049-E5AC-4399-821C-7467A4A06BD5}" destId="{02A7815D-8873-471A-91BB-202A4702EA5E}" srcOrd="0" destOrd="0" presId="urn:microsoft.com/office/officeart/2005/8/layout/chevron2"/>
    <dgm:cxn modelId="{B5F53BE3-D7DC-3D42-9424-FD0934783503}" type="presOf" srcId="{D7051CB0-2655-4CCD-B4C3-7027122890C0}" destId="{4AD51178-6840-4D7F-B3CA-8011384BA918}" srcOrd="0" destOrd="0" presId="urn:microsoft.com/office/officeart/2005/8/layout/chevron2"/>
    <dgm:cxn modelId="{BFE37389-B697-0B45-854F-A2E9284DD270}" type="presParOf" srcId="{294B9823-2C9E-4BAC-8C14-83BA32A3EA7A}" destId="{CFB21398-1586-4424-9BFB-19B167D8E31B}" srcOrd="0" destOrd="0" presId="urn:microsoft.com/office/officeart/2005/8/layout/chevron2"/>
    <dgm:cxn modelId="{D0601B2B-B9AB-FF4F-96CB-2111365C3558}" type="presParOf" srcId="{CFB21398-1586-4424-9BFB-19B167D8E31B}" destId="{4AD51178-6840-4D7F-B3CA-8011384BA918}" srcOrd="0" destOrd="0" presId="urn:microsoft.com/office/officeart/2005/8/layout/chevron2"/>
    <dgm:cxn modelId="{DBE3A94A-9F1C-704A-8FA3-C6B25AFB35D5}" type="presParOf" srcId="{CFB21398-1586-4424-9BFB-19B167D8E31B}" destId="{02A7815D-8873-471A-91BB-202A4702EA5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F58A067-C309-45C6-9130-D1598126B5D5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7051CB0-2655-4CCD-B4C3-7027122890C0}">
      <dgm:prSet phldrT="[Texte]" custT="1"/>
      <dgm:spPr>
        <a:solidFill>
          <a:schemeClr val="accent1"/>
        </a:solidFill>
        <a:ln>
          <a:solidFill>
            <a:schemeClr val="accent1"/>
          </a:solidFill>
        </a:ln>
      </dgm:spPr>
      <dgm:t>
        <a:bodyPr/>
        <a:lstStyle/>
        <a:p>
          <a:r>
            <a:rPr lang="fr-FR" sz="1600" dirty="0"/>
            <a:t>44 345</a:t>
          </a:r>
        </a:p>
      </dgm:t>
    </dgm:pt>
    <dgm:pt modelId="{4C1DC95F-3D78-4120-80EE-653FB333945F}" type="parTrans" cxnId="{DDC37F72-97C5-4FC7-B022-1A379025DDFC}">
      <dgm:prSet/>
      <dgm:spPr/>
      <dgm:t>
        <a:bodyPr/>
        <a:lstStyle/>
        <a:p>
          <a:endParaRPr lang="fr-FR"/>
        </a:p>
      </dgm:t>
    </dgm:pt>
    <dgm:pt modelId="{D135DA4C-64C7-4B71-852D-98BB0A5A5BC6}" type="sibTrans" cxnId="{DDC37F72-97C5-4FC7-B022-1A379025DDFC}">
      <dgm:prSet/>
      <dgm:spPr/>
      <dgm:t>
        <a:bodyPr/>
        <a:lstStyle/>
        <a:p>
          <a:endParaRPr lang="fr-FR"/>
        </a:p>
      </dgm:t>
    </dgm:pt>
    <dgm:pt modelId="{493F7049-E5AC-4399-821C-7467A4A06BD5}">
      <dgm:prSet phldrT="[Texte]"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fr-FR" sz="2000" dirty="0"/>
            <a:t>TOTAL</a:t>
          </a:r>
        </a:p>
      </dgm:t>
    </dgm:pt>
    <dgm:pt modelId="{71E3399A-0082-4AB0-A7C3-F227CB578D12}" type="parTrans" cxnId="{6DB7E745-5BD0-4116-A9B9-162BFCA17AE7}">
      <dgm:prSet/>
      <dgm:spPr/>
      <dgm:t>
        <a:bodyPr/>
        <a:lstStyle/>
        <a:p>
          <a:endParaRPr lang="fr-FR"/>
        </a:p>
      </dgm:t>
    </dgm:pt>
    <dgm:pt modelId="{79567315-1C25-46B4-8598-DE5C22293D80}" type="sibTrans" cxnId="{6DB7E745-5BD0-4116-A9B9-162BFCA17AE7}">
      <dgm:prSet/>
      <dgm:spPr/>
      <dgm:t>
        <a:bodyPr/>
        <a:lstStyle/>
        <a:p>
          <a:endParaRPr lang="fr-FR"/>
        </a:p>
      </dgm:t>
    </dgm:pt>
    <dgm:pt modelId="{294B9823-2C9E-4BAC-8C14-83BA32A3EA7A}" type="pres">
      <dgm:prSet presAssocID="{BF58A067-C309-45C6-9130-D1598126B5D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FB21398-1586-4424-9BFB-19B167D8E31B}" type="pres">
      <dgm:prSet presAssocID="{D7051CB0-2655-4CCD-B4C3-7027122890C0}" presName="composite" presStyleCnt="0"/>
      <dgm:spPr/>
    </dgm:pt>
    <dgm:pt modelId="{4AD51178-6840-4D7F-B3CA-8011384BA918}" type="pres">
      <dgm:prSet presAssocID="{D7051CB0-2655-4CCD-B4C3-7027122890C0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2A7815D-8873-471A-91BB-202A4702EA5E}" type="pres">
      <dgm:prSet presAssocID="{D7051CB0-2655-4CCD-B4C3-7027122890C0}" presName="descendantText" presStyleLbl="alignAcc1" presStyleIdx="0" presStyleCnt="1" custLinFactX="32200" custLinFactNeighborX="100000" custLinFactNeighborY="-6819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DC37F72-97C5-4FC7-B022-1A379025DDFC}" srcId="{BF58A067-C309-45C6-9130-D1598126B5D5}" destId="{D7051CB0-2655-4CCD-B4C3-7027122890C0}" srcOrd="0" destOrd="0" parTransId="{4C1DC95F-3D78-4120-80EE-653FB333945F}" sibTransId="{D135DA4C-64C7-4B71-852D-98BB0A5A5BC6}"/>
    <dgm:cxn modelId="{D5A9A22C-30B9-B147-A580-0B49200D9D99}" type="presOf" srcId="{BF58A067-C309-45C6-9130-D1598126B5D5}" destId="{294B9823-2C9E-4BAC-8C14-83BA32A3EA7A}" srcOrd="0" destOrd="0" presId="urn:microsoft.com/office/officeart/2005/8/layout/chevron2"/>
    <dgm:cxn modelId="{6DB7E745-5BD0-4116-A9B9-162BFCA17AE7}" srcId="{D7051CB0-2655-4CCD-B4C3-7027122890C0}" destId="{493F7049-E5AC-4399-821C-7467A4A06BD5}" srcOrd="0" destOrd="0" parTransId="{71E3399A-0082-4AB0-A7C3-F227CB578D12}" sibTransId="{79567315-1C25-46B4-8598-DE5C22293D80}"/>
    <dgm:cxn modelId="{C0E209CF-FE00-4D49-A4CA-8E4514C08CAD}" type="presOf" srcId="{D7051CB0-2655-4CCD-B4C3-7027122890C0}" destId="{4AD51178-6840-4D7F-B3CA-8011384BA918}" srcOrd="0" destOrd="0" presId="urn:microsoft.com/office/officeart/2005/8/layout/chevron2"/>
    <dgm:cxn modelId="{2590FD14-C8E6-4A4F-96F8-1D0D08F4D572}" type="presOf" srcId="{493F7049-E5AC-4399-821C-7467A4A06BD5}" destId="{02A7815D-8873-471A-91BB-202A4702EA5E}" srcOrd="0" destOrd="0" presId="urn:microsoft.com/office/officeart/2005/8/layout/chevron2"/>
    <dgm:cxn modelId="{DA66DCB6-7DA1-524C-A22E-FECA87A5B6CC}" type="presParOf" srcId="{294B9823-2C9E-4BAC-8C14-83BA32A3EA7A}" destId="{CFB21398-1586-4424-9BFB-19B167D8E31B}" srcOrd="0" destOrd="0" presId="urn:microsoft.com/office/officeart/2005/8/layout/chevron2"/>
    <dgm:cxn modelId="{AAC95269-1849-AC4A-9DE6-AF091D31B710}" type="presParOf" srcId="{CFB21398-1586-4424-9BFB-19B167D8E31B}" destId="{4AD51178-6840-4D7F-B3CA-8011384BA918}" srcOrd="0" destOrd="0" presId="urn:microsoft.com/office/officeart/2005/8/layout/chevron2"/>
    <dgm:cxn modelId="{EA55C219-B7FC-4341-83F1-9B9F3B95312A}" type="presParOf" srcId="{CFB21398-1586-4424-9BFB-19B167D8E31B}" destId="{02A7815D-8873-471A-91BB-202A4702EA5E}" srcOrd="1" destOrd="0" presId="urn:microsoft.com/office/officeart/2005/8/layout/chevron2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xmlns="" relId="rId2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D51178-6840-4D7F-B3CA-8011384BA918}">
      <dsp:nvSpPr>
        <dsp:cNvPr id="0" name=""/>
        <dsp:cNvSpPr/>
      </dsp:nvSpPr>
      <dsp:spPr>
        <a:xfrm rot="5400000">
          <a:off x="-143994" y="144307"/>
          <a:ext cx="959965" cy="671975"/>
        </a:xfrm>
        <a:prstGeom prst="chevron">
          <a:avLst/>
        </a:prstGeom>
        <a:solidFill>
          <a:srgbClr val="FF0000"/>
        </a:solidFill>
        <a:ln w="28575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/>
            <a:t>57 236</a:t>
          </a:r>
        </a:p>
      </dsp:txBody>
      <dsp:txXfrm rot="-5400000">
        <a:off x="2" y="336300"/>
        <a:ext cx="671975" cy="287990"/>
      </dsp:txXfrm>
    </dsp:sp>
    <dsp:sp modelId="{02A7815D-8873-471A-91BB-202A4702EA5E}">
      <dsp:nvSpPr>
        <dsp:cNvPr id="0" name=""/>
        <dsp:cNvSpPr/>
      </dsp:nvSpPr>
      <dsp:spPr>
        <a:xfrm rot="5400000">
          <a:off x="1821335" y="-1149047"/>
          <a:ext cx="623977" cy="29226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/>
            <a:t>Club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/>
            <a:t>Autres ligues, FFTT …</a:t>
          </a:r>
        </a:p>
      </dsp:txBody>
      <dsp:txXfrm rot="-5400000">
        <a:off x="671975" y="30773"/>
        <a:ext cx="2892237" cy="563057"/>
      </dsp:txXfrm>
    </dsp:sp>
    <dsp:sp modelId="{B4F73E3A-AE8A-4530-8FFC-81F6CBC56762}">
      <dsp:nvSpPr>
        <dsp:cNvPr id="0" name=""/>
        <dsp:cNvSpPr/>
      </dsp:nvSpPr>
      <dsp:spPr>
        <a:xfrm rot="5400000">
          <a:off x="-143994" y="942301"/>
          <a:ext cx="959965" cy="671975"/>
        </a:xfrm>
        <a:prstGeom prst="chevron">
          <a:avLst/>
        </a:prstGeom>
        <a:solidFill>
          <a:srgbClr val="FF0000"/>
        </a:solidFill>
        <a:ln w="28575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/>
            <a:t>8 745</a:t>
          </a:r>
        </a:p>
      </dsp:txBody>
      <dsp:txXfrm rot="-5400000">
        <a:off x="2" y="1134294"/>
        <a:ext cx="671975" cy="287990"/>
      </dsp:txXfrm>
    </dsp:sp>
    <dsp:sp modelId="{14FBA5B9-4948-43FD-BCC2-25BEC214D5D2}">
      <dsp:nvSpPr>
        <dsp:cNvPr id="0" name=""/>
        <dsp:cNvSpPr/>
      </dsp:nvSpPr>
      <dsp:spPr>
        <a:xfrm rot="5400000">
          <a:off x="1821335" y="-351053"/>
          <a:ext cx="623977" cy="29226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/>
            <a:t>Candidats Pole, CRE …</a:t>
          </a:r>
        </a:p>
      </dsp:txBody>
      <dsp:txXfrm rot="-5400000">
        <a:off x="671975" y="828767"/>
        <a:ext cx="2892237" cy="563057"/>
      </dsp:txXfrm>
    </dsp:sp>
    <dsp:sp modelId="{3748ADB0-554A-4449-8D7B-C348503300B3}">
      <dsp:nvSpPr>
        <dsp:cNvPr id="0" name=""/>
        <dsp:cNvSpPr/>
      </dsp:nvSpPr>
      <dsp:spPr>
        <a:xfrm rot="5400000">
          <a:off x="-143994" y="1740296"/>
          <a:ext cx="959965" cy="671975"/>
        </a:xfrm>
        <a:prstGeom prst="chevron">
          <a:avLst/>
        </a:prstGeom>
        <a:solidFill>
          <a:srgbClr val="FF0000"/>
        </a:solidFill>
        <a:ln w="28575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/>
            <a:t>27 006</a:t>
          </a:r>
        </a:p>
      </dsp:txBody>
      <dsp:txXfrm rot="-5400000">
        <a:off x="2" y="1932289"/>
        <a:ext cx="671975" cy="287990"/>
      </dsp:txXfrm>
    </dsp:sp>
    <dsp:sp modelId="{13D8088A-1310-4DA3-9352-BF9F9E4DBD01}">
      <dsp:nvSpPr>
        <dsp:cNvPr id="0" name=""/>
        <dsp:cNvSpPr/>
      </dsp:nvSpPr>
      <dsp:spPr>
        <a:xfrm rot="5400000">
          <a:off x="1821335" y="446941"/>
          <a:ext cx="623977" cy="29226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/>
            <a:t>DEJEPS / BPJEPS</a:t>
          </a:r>
        </a:p>
      </dsp:txBody>
      <dsp:txXfrm rot="-5400000">
        <a:off x="671975" y="1626761"/>
        <a:ext cx="2892237" cy="5630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D51178-6840-4D7F-B3CA-8011384BA918}">
      <dsp:nvSpPr>
        <dsp:cNvPr id="0" name=""/>
        <dsp:cNvSpPr/>
      </dsp:nvSpPr>
      <dsp:spPr>
        <a:xfrm rot="5400000">
          <a:off x="-146219" y="146862"/>
          <a:ext cx="974797" cy="6823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/>
            <a:t>5 378</a:t>
          </a:r>
        </a:p>
      </dsp:txBody>
      <dsp:txXfrm rot="-5400000">
        <a:off x="2" y="341821"/>
        <a:ext cx="682357" cy="292440"/>
      </dsp:txXfrm>
    </dsp:sp>
    <dsp:sp modelId="{02A7815D-8873-471A-91BB-202A4702EA5E}">
      <dsp:nvSpPr>
        <dsp:cNvPr id="0" name=""/>
        <dsp:cNvSpPr/>
      </dsp:nvSpPr>
      <dsp:spPr>
        <a:xfrm rot="5400000">
          <a:off x="2042907" y="-1359907"/>
          <a:ext cx="633618" cy="335471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/>
            <a:t>Fournisseurs</a:t>
          </a:r>
        </a:p>
      </dsp:txBody>
      <dsp:txXfrm rot="-5400000">
        <a:off x="682358" y="31573"/>
        <a:ext cx="3323787" cy="571756"/>
      </dsp:txXfrm>
    </dsp:sp>
    <dsp:sp modelId="{B4F73E3A-AE8A-4530-8FFC-81F6CBC56762}">
      <dsp:nvSpPr>
        <dsp:cNvPr id="0" name=""/>
        <dsp:cNvSpPr/>
      </dsp:nvSpPr>
      <dsp:spPr>
        <a:xfrm rot="5400000">
          <a:off x="-146219" y="936916"/>
          <a:ext cx="974797" cy="6823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/>
            <a:t>31 723</a:t>
          </a:r>
        </a:p>
      </dsp:txBody>
      <dsp:txXfrm rot="-5400000">
        <a:off x="2" y="1131875"/>
        <a:ext cx="682357" cy="292440"/>
      </dsp:txXfrm>
    </dsp:sp>
    <dsp:sp modelId="{14FBA5B9-4948-43FD-BCC2-25BEC214D5D2}">
      <dsp:nvSpPr>
        <dsp:cNvPr id="0" name=""/>
        <dsp:cNvSpPr/>
      </dsp:nvSpPr>
      <dsp:spPr>
        <a:xfrm rot="5400000">
          <a:off x="2042907" y="-569853"/>
          <a:ext cx="633618" cy="335471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/>
            <a:t>Comités</a:t>
          </a:r>
        </a:p>
      </dsp:txBody>
      <dsp:txXfrm rot="-5400000">
        <a:off x="682358" y="821627"/>
        <a:ext cx="3323787" cy="571756"/>
      </dsp:txXfrm>
    </dsp:sp>
    <dsp:sp modelId="{634A083A-0858-41DB-B5E0-3B033DD8E1E3}">
      <dsp:nvSpPr>
        <dsp:cNvPr id="0" name=""/>
        <dsp:cNvSpPr/>
      </dsp:nvSpPr>
      <dsp:spPr>
        <a:xfrm rot="5400000">
          <a:off x="-146219" y="1726969"/>
          <a:ext cx="974797" cy="6823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/>
            <a:t>7 244</a:t>
          </a:r>
        </a:p>
      </dsp:txBody>
      <dsp:txXfrm rot="-5400000">
        <a:off x="2" y="1921928"/>
        <a:ext cx="682357" cy="292440"/>
      </dsp:txXfrm>
    </dsp:sp>
    <dsp:sp modelId="{55EE624C-430E-484A-B237-CF8FCB13D89C}">
      <dsp:nvSpPr>
        <dsp:cNvPr id="0" name=""/>
        <dsp:cNvSpPr/>
      </dsp:nvSpPr>
      <dsp:spPr>
        <a:xfrm rot="5400000">
          <a:off x="2042907" y="220200"/>
          <a:ext cx="633618" cy="335471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/>
            <a:t>Factures non comptabilisés</a:t>
          </a:r>
        </a:p>
      </dsp:txBody>
      <dsp:txXfrm rot="-5400000">
        <a:off x="682358" y="1611681"/>
        <a:ext cx="3323787" cy="57175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D51178-6840-4D7F-B3CA-8011384BA918}">
      <dsp:nvSpPr>
        <dsp:cNvPr id="0" name=""/>
        <dsp:cNvSpPr/>
      </dsp:nvSpPr>
      <dsp:spPr>
        <a:xfrm rot="5400000">
          <a:off x="-138750" y="138750"/>
          <a:ext cx="925004" cy="647502"/>
        </a:xfrm>
        <a:prstGeom prst="chevron">
          <a:avLst/>
        </a:prstGeom>
        <a:solidFill>
          <a:srgbClr val="FF0000"/>
        </a:solidFill>
        <a:ln w="28575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/>
            <a:t>92 987</a:t>
          </a:r>
        </a:p>
      </dsp:txBody>
      <dsp:txXfrm rot="-5400000">
        <a:off x="1" y="323750"/>
        <a:ext cx="647502" cy="277502"/>
      </dsp:txXfrm>
    </dsp:sp>
    <dsp:sp modelId="{02A7815D-8873-471A-91BB-202A4702EA5E}">
      <dsp:nvSpPr>
        <dsp:cNvPr id="0" name=""/>
        <dsp:cNvSpPr/>
      </dsp:nvSpPr>
      <dsp:spPr>
        <a:xfrm rot="5400000">
          <a:off x="1820461" y="-1172958"/>
          <a:ext cx="601252" cy="294717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dirty="0"/>
            <a:t>TOTAL</a:t>
          </a:r>
        </a:p>
      </dsp:txBody>
      <dsp:txXfrm rot="-5400000">
        <a:off x="647503" y="29351"/>
        <a:ext cx="2917819" cy="5425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D51178-6840-4D7F-B3CA-8011384BA918}">
      <dsp:nvSpPr>
        <dsp:cNvPr id="0" name=""/>
        <dsp:cNvSpPr/>
      </dsp:nvSpPr>
      <dsp:spPr>
        <a:xfrm rot="5400000">
          <a:off x="-138750" y="138750"/>
          <a:ext cx="925004" cy="647502"/>
        </a:xfrm>
        <a:prstGeom prst="chevron">
          <a:avLst/>
        </a:prstGeom>
        <a:solidFill>
          <a:schemeClr val="accent1"/>
        </a:solidFill>
        <a:ln w="285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/>
            <a:t>44 345</a:t>
          </a:r>
        </a:p>
      </dsp:txBody>
      <dsp:txXfrm rot="-5400000">
        <a:off x="1" y="323750"/>
        <a:ext cx="647502" cy="277502"/>
      </dsp:txXfrm>
    </dsp:sp>
    <dsp:sp modelId="{02A7815D-8873-471A-91BB-202A4702EA5E}">
      <dsp:nvSpPr>
        <dsp:cNvPr id="0" name=""/>
        <dsp:cNvSpPr/>
      </dsp:nvSpPr>
      <dsp:spPr>
        <a:xfrm rot="5400000">
          <a:off x="1820461" y="-1172958"/>
          <a:ext cx="601252" cy="294717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dirty="0"/>
            <a:t>TOTAL</a:t>
          </a:r>
        </a:p>
      </dsp:txBody>
      <dsp:txXfrm rot="-5400000">
        <a:off x="647503" y="29351"/>
        <a:ext cx="2917819" cy="5425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January 24,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January 24,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January 24,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January 24,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January 24, 2019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January 24,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January 24,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January 24,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January 24, 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January 24,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January 24,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January 24,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QuickStyle" Target="../diagrams/quickStyle3.xml"/><Relationship Id="rId18" Type="http://schemas.openxmlformats.org/officeDocument/2006/relationships/diagramColors" Target="../diagrams/colors4.xml"/><Relationship Id="rId3" Type="http://schemas.openxmlformats.org/officeDocument/2006/relationships/diagramData" Target="../diagrams/data1.xml"/><Relationship Id="rId21" Type="http://schemas.microsoft.com/office/2007/relationships/diagramDrawing" Target="../diagrams/drawing1.xml"/><Relationship Id="rId7" Type="http://schemas.openxmlformats.org/officeDocument/2006/relationships/diagramData" Target="../diagrams/data2.xml"/><Relationship Id="rId12" Type="http://schemas.openxmlformats.org/officeDocument/2006/relationships/diagramLayout" Target="../diagrams/layout3.xml"/><Relationship Id="rId17" Type="http://schemas.openxmlformats.org/officeDocument/2006/relationships/diagramQuickStyle" Target="../diagrams/quickStyle4.xml"/><Relationship Id="rId2" Type="http://schemas.openxmlformats.org/officeDocument/2006/relationships/image" Target="../media/image2.png"/><Relationship Id="rId16" Type="http://schemas.openxmlformats.org/officeDocument/2006/relationships/diagramLayout" Target="../diagrams/layout4.xml"/><Relationship Id="rId20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Data" Target="../diagrams/data3.xml"/><Relationship Id="rId5" Type="http://schemas.openxmlformats.org/officeDocument/2006/relationships/diagramQuickStyle" Target="../diagrams/quickStyle1.xml"/><Relationship Id="rId15" Type="http://schemas.openxmlformats.org/officeDocument/2006/relationships/diagramData" Target="../diagrams/data4.xml"/><Relationship Id="rId10" Type="http://schemas.openxmlformats.org/officeDocument/2006/relationships/diagramColors" Target="../diagrams/colors2.xml"/><Relationship Id="rId19" Type="http://schemas.microsoft.com/office/2007/relationships/diagramDrawing" Target="../diagrams/drawing2.xml"/><Relationship Id="rId4" Type="http://schemas.openxmlformats.org/officeDocument/2006/relationships/diagramLayout" Target="../diagrams/layout1.xml"/><Relationship Id="rId9" Type="http://schemas.openxmlformats.org/officeDocument/2006/relationships/diagramQuickStyle" Target="../diagrams/quickStyle2.xml"/><Relationship Id="rId14" Type="http://schemas.openxmlformats.org/officeDocument/2006/relationships/diagramColors" Target="../diagrams/colors3.xml"/><Relationship Id="rId22" Type="http://schemas.microsoft.com/office/2007/relationships/diagramDrawing" Target="../diagrams/drawing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5400" dirty="0" smtClean="0"/>
              <a:t>Conseil de ligue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4800" dirty="0" smtClean="0"/>
              <a:t>05/01/2019</a:t>
            </a:r>
            <a:endParaRPr lang="fr-FR" sz="6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Lézignan-Corbières</a:t>
            </a:r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45D95A44-5AFA-4A6B-98B4-FA9F7C2404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78" y="17756"/>
            <a:ext cx="7734300" cy="119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2090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82466" y="17756"/>
            <a:ext cx="3786326" cy="714081"/>
          </a:xfrm>
        </p:spPr>
        <p:txBody>
          <a:bodyPr>
            <a:noAutofit/>
          </a:bodyPr>
          <a:lstStyle/>
          <a:p>
            <a:r>
              <a:rPr lang="fr-FR" sz="2000" dirty="0">
                <a:latin typeface="+mn-lt"/>
              </a:rPr>
              <a:t>Points financiers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="" xmlns:a16="http://schemas.microsoft.com/office/drawing/2014/main" id="{4BF52A6F-CE9F-4428-82E1-A655A42873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78" y="17756"/>
            <a:ext cx="4638670" cy="714081"/>
          </a:xfrm>
          <a:prstGeom prst="rect">
            <a:avLst/>
          </a:prstGeom>
        </p:spPr>
      </p:pic>
      <p:sp>
        <p:nvSpPr>
          <p:cNvPr id="5" name="Titre 1">
            <a:extLst>
              <a:ext uri="{FF2B5EF4-FFF2-40B4-BE49-F238E27FC236}">
                <a16:creationId xmlns="" xmlns:a16="http://schemas.microsoft.com/office/drawing/2014/main" id="{328E27C7-73DB-4090-B43B-220B86F99B21}"/>
              </a:ext>
            </a:extLst>
          </p:cNvPr>
          <p:cNvSpPr txBox="1">
            <a:spLocks/>
          </p:cNvSpPr>
          <p:nvPr/>
        </p:nvSpPr>
        <p:spPr>
          <a:xfrm>
            <a:off x="1" y="710552"/>
            <a:ext cx="4638670" cy="5855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800" dirty="0">
                <a:latin typeface="+mn-lt"/>
              </a:rPr>
              <a:t>Préconisation</a:t>
            </a:r>
            <a:endParaRPr lang="fr-FR" sz="1100" dirty="0">
              <a:latin typeface="+mn-lt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="" xmlns:a16="http://schemas.microsoft.com/office/drawing/2014/main" id="{79D40F6A-68B9-4EBA-8187-C065DCD0CA20}"/>
              </a:ext>
            </a:extLst>
          </p:cNvPr>
          <p:cNvSpPr txBox="1"/>
          <p:nvPr/>
        </p:nvSpPr>
        <p:spPr>
          <a:xfrm>
            <a:off x="115410" y="1424633"/>
            <a:ext cx="8753382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fr-FR" altLang="fr-FR" sz="1400" dirty="0"/>
              <a:t>Faire rentrer les créances clients (réduire le délai des règlements, améliorer le processus de facturation, améliorer le système de relance,…).</a:t>
            </a:r>
          </a:p>
          <a:p>
            <a:pPr>
              <a:spcBef>
                <a:spcPct val="0"/>
              </a:spcBef>
            </a:pPr>
            <a:r>
              <a:rPr lang="fr-FR" altLang="fr-FR" sz="1400" i="1" dirty="0">
                <a:solidFill>
                  <a:schemeClr val="accent5">
                    <a:lumMod val="75000"/>
                  </a:schemeClr>
                </a:solidFill>
              </a:rPr>
              <a:t>Mise en place d’un logiciel comptable et gestion commerciale, facilitant le process (création facture, envoi, enregistrement comptable)</a:t>
            </a:r>
          </a:p>
          <a:p>
            <a:pPr>
              <a:spcBef>
                <a:spcPct val="0"/>
              </a:spcBef>
            </a:pPr>
            <a:endParaRPr lang="fr-FR" altLang="fr-FR" sz="1400" i="1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spcBef>
                <a:spcPct val="0"/>
              </a:spcBef>
            </a:pPr>
            <a:r>
              <a:rPr lang="fr-FR" altLang="fr-FR" sz="1400" dirty="0"/>
              <a:t>Gérer au mieux les délais de règlement fournisseurs.</a:t>
            </a:r>
          </a:p>
          <a:p>
            <a:pPr>
              <a:spcBef>
                <a:spcPct val="0"/>
              </a:spcBef>
            </a:pPr>
            <a:r>
              <a:rPr lang="fr-FR" altLang="fr-FR" sz="1400" i="1" dirty="0">
                <a:solidFill>
                  <a:schemeClr val="accent5">
                    <a:lumMod val="75000"/>
                  </a:schemeClr>
                </a:solidFill>
              </a:rPr>
              <a:t>FFTT à jour, </a:t>
            </a:r>
          </a:p>
          <a:p>
            <a:pPr>
              <a:spcBef>
                <a:spcPct val="0"/>
              </a:spcBef>
            </a:pPr>
            <a:r>
              <a:rPr lang="fr-FR" altLang="fr-FR" sz="1400" i="1" dirty="0">
                <a:solidFill>
                  <a:schemeClr val="accent5">
                    <a:lumMod val="75000"/>
                  </a:schemeClr>
                </a:solidFill>
              </a:rPr>
              <a:t>Rappel : validation des notes de frais par les responsables de commissions avant validation par le trésorier, à partir de là enregistrement comptable &amp; mise au paiement (15 et 30 du mois)</a:t>
            </a:r>
          </a:p>
          <a:p>
            <a:pPr>
              <a:spcBef>
                <a:spcPct val="0"/>
              </a:spcBef>
            </a:pPr>
            <a:endParaRPr lang="fr-FR" altLang="fr-FR" sz="1400" i="1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spcBef>
                <a:spcPct val="0"/>
              </a:spcBef>
            </a:pPr>
            <a:r>
              <a:rPr lang="fr-FR" altLang="fr-FR" sz="1400" dirty="0"/>
              <a:t>Réduire les stocks de marchandises.</a:t>
            </a:r>
          </a:p>
          <a:p>
            <a:pPr>
              <a:spcBef>
                <a:spcPct val="0"/>
              </a:spcBef>
            </a:pPr>
            <a:endParaRPr lang="fr-FR" altLang="fr-FR" sz="1400" dirty="0"/>
          </a:p>
          <a:p>
            <a:pPr>
              <a:spcBef>
                <a:spcPct val="0"/>
              </a:spcBef>
            </a:pPr>
            <a:r>
              <a:rPr lang="fr-FR" altLang="fr-FR" sz="1400" dirty="0"/>
              <a:t>Réduire la masse salariale.</a:t>
            </a:r>
          </a:p>
          <a:p>
            <a:pPr>
              <a:spcBef>
                <a:spcPct val="0"/>
              </a:spcBef>
            </a:pPr>
            <a:r>
              <a:rPr lang="fr-FR" altLang="fr-FR" sz="1400" i="1" dirty="0">
                <a:solidFill>
                  <a:schemeClr val="accent5">
                    <a:lumMod val="75000"/>
                  </a:schemeClr>
                </a:solidFill>
              </a:rPr>
              <a:t>Mise en place de convention (Ligue, comité &amp; club)</a:t>
            </a:r>
          </a:p>
          <a:p>
            <a:pPr>
              <a:spcBef>
                <a:spcPct val="0"/>
              </a:spcBef>
            </a:pPr>
            <a:endParaRPr lang="fr-FR" altLang="fr-FR" sz="1400" dirty="0"/>
          </a:p>
          <a:p>
            <a:pPr>
              <a:spcBef>
                <a:spcPct val="0"/>
              </a:spcBef>
            </a:pPr>
            <a:r>
              <a:rPr lang="fr-FR" altLang="fr-FR" sz="1400" dirty="0"/>
              <a:t>Optimiser les charges fixes (renégocier les contrats, chasse aux dépenses,…).</a:t>
            </a:r>
          </a:p>
          <a:p>
            <a:pPr>
              <a:spcBef>
                <a:spcPct val="0"/>
              </a:spcBef>
            </a:pPr>
            <a:r>
              <a:rPr lang="fr-FR" altLang="fr-FR" sz="1400" i="1" dirty="0">
                <a:solidFill>
                  <a:schemeClr val="accent5">
                    <a:lumMod val="75000"/>
                  </a:schemeClr>
                </a:solidFill>
              </a:rPr>
              <a:t>Suppression d’un bureau à Toulouse, voir si l’on peut faire de même sur Montpellier, sensibilisation des bénévoles aux dons en lieux et place des demandes de remboursements sur les frais de déplacements</a:t>
            </a:r>
          </a:p>
          <a:p>
            <a:pPr>
              <a:spcBef>
                <a:spcPct val="0"/>
              </a:spcBef>
            </a:pPr>
            <a:endParaRPr lang="fr-FR" altLang="fr-FR" sz="1400" i="1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spcBef>
                <a:spcPct val="0"/>
              </a:spcBef>
            </a:pPr>
            <a:r>
              <a:rPr lang="fr-FR" altLang="fr-FR" sz="1400" dirty="0"/>
              <a:t>Faire un prévisionnel mensuel de trésorerie.</a:t>
            </a:r>
          </a:p>
          <a:p>
            <a:pPr>
              <a:spcBef>
                <a:spcPct val="0"/>
              </a:spcBef>
            </a:pPr>
            <a:r>
              <a:rPr lang="fr-FR" altLang="fr-FR" sz="1400" i="1" dirty="0">
                <a:solidFill>
                  <a:schemeClr val="accent5">
                    <a:lumMod val="75000"/>
                  </a:schemeClr>
                </a:solidFill>
              </a:rPr>
              <a:t>OK à prévoir.</a:t>
            </a:r>
          </a:p>
          <a:p>
            <a:pPr>
              <a:spcBef>
                <a:spcPct val="0"/>
              </a:spcBef>
            </a:pPr>
            <a:endParaRPr lang="fr-FR" altLang="fr-FR" sz="1400" i="1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spcBef>
                <a:spcPct val="0"/>
              </a:spcBef>
            </a:pPr>
            <a:r>
              <a:rPr lang="fr-FR" altLang="fr-FR" sz="1400" dirty="0"/>
              <a:t>Revoir les tarifs et les priorités politiques.</a:t>
            </a:r>
          </a:p>
          <a:p>
            <a:pPr>
              <a:spcBef>
                <a:spcPct val="0"/>
              </a:spcBef>
            </a:pPr>
            <a:r>
              <a:rPr lang="fr-FR" altLang="fr-FR" sz="1400" dirty="0">
                <a:solidFill>
                  <a:schemeClr val="accent5">
                    <a:lumMod val="75000"/>
                  </a:schemeClr>
                </a:solidFill>
              </a:rPr>
              <a:t>Harmonisation des tarifs sur : championnat, ré affiliation, abonnement, mutations</a:t>
            </a:r>
          </a:p>
          <a:p>
            <a:pPr>
              <a:spcBef>
                <a:spcPct val="0"/>
              </a:spcBef>
            </a:pPr>
            <a:r>
              <a:rPr lang="fr-FR" altLang="fr-FR" sz="1400" dirty="0">
                <a:solidFill>
                  <a:schemeClr val="accent5">
                    <a:lumMod val="75000"/>
                  </a:schemeClr>
                </a:solidFill>
              </a:rPr>
              <a:t>Reste à faire la partie licence qui est prévue avant fin mai.</a:t>
            </a:r>
          </a:p>
        </p:txBody>
      </p:sp>
    </p:spTree>
    <p:extLst>
      <p:ext uri="{BB962C8B-B14F-4D97-AF65-F5344CB8AC3E}">
        <p14:creationId xmlns:p14="http://schemas.microsoft.com/office/powerpoint/2010/main" xmlns="" val="37784646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199" y="838518"/>
            <a:ext cx="7516986" cy="1371600"/>
          </a:xfrm>
        </p:spPr>
        <p:txBody>
          <a:bodyPr/>
          <a:lstStyle/>
          <a:p>
            <a:r>
              <a:rPr lang="fr-FR" dirty="0" smtClean="0"/>
              <a:t>Date de la prochaine AG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2851727"/>
            <a:ext cx="8077581" cy="3274436"/>
          </a:xfrm>
        </p:spPr>
        <p:txBody>
          <a:bodyPr/>
          <a:lstStyle/>
          <a:p>
            <a:pPr marL="342900" indent="-342900">
              <a:buFontTx/>
              <a:buChar char="-"/>
            </a:pPr>
            <a:r>
              <a:rPr lang="fr-FR" dirty="0" smtClean="0"/>
              <a:t>Une AG préalable </a:t>
            </a:r>
          </a:p>
          <a:p>
            <a:pPr marL="800100" lvl="1" indent="-342900">
              <a:buFontTx/>
              <a:buChar char="-"/>
            </a:pPr>
            <a:r>
              <a:rPr lang="fr-FR" dirty="0"/>
              <a:t>H</a:t>
            </a:r>
            <a:r>
              <a:rPr lang="fr-FR" dirty="0" smtClean="0"/>
              <a:t>armonisation des tarifs </a:t>
            </a:r>
          </a:p>
          <a:p>
            <a:pPr marL="800100" lvl="1" indent="-342900">
              <a:buFontTx/>
              <a:buChar char="-"/>
            </a:pPr>
            <a:r>
              <a:rPr lang="fr-FR" dirty="0" smtClean="0"/>
              <a:t>Appels à candidature pour le Conseil de Ligue</a:t>
            </a:r>
          </a:p>
          <a:p>
            <a:pPr marL="800100" lvl="1" indent="-342900">
              <a:buFontTx/>
              <a:buChar char="-"/>
            </a:pPr>
            <a:endParaRPr lang="fr-FR" dirty="0" smtClean="0"/>
          </a:p>
          <a:p>
            <a:pPr marL="342900" indent="-342900">
              <a:buFontTx/>
              <a:buChar char="-"/>
            </a:pPr>
            <a:r>
              <a:rPr lang="fr-FR" dirty="0" smtClean="0"/>
              <a:t>Une AG ordinaire</a:t>
            </a:r>
          </a:p>
          <a:p>
            <a:pPr marL="800100" lvl="1" indent="-342900">
              <a:buFontTx/>
              <a:buChar char="-"/>
            </a:pPr>
            <a:r>
              <a:rPr lang="fr-FR" dirty="0" smtClean="0"/>
              <a:t>Présentation des Rapports</a:t>
            </a:r>
          </a:p>
          <a:p>
            <a:pPr marL="800100" lvl="1" indent="-342900">
              <a:buFontTx/>
              <a:buChar char="-"/>
            </a:pPr>
            <a:r>
              <a:rPr lang="fr-FR" dirty="0" smtClean="0"/>
              <a:t>Présentations des comptes et du budget 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45D95A44-5AFA-4A6B-98B4-FA9F7C2404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78" y="17756"/>
            <a:ext cx="7734300" cy="119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7162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672263"/>
            <a:ext cx="7516986" cy="1371600"/>
          </a:xfrm>
        </p:spPr>
        <p:txBody>
          <a:bodyPr/>
          <a:lstStyle/>
          <a:p>
            <a:r>
              <a:rPr lang="fr-FR" dirty="0" smtClean="0"/>
              <a:t>Actualité technique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2309091"/>
            <a:ext cx="8077581" cy="3817072"/>
          </a:xfrm>
        </p:spPr>
        <p:txBody>
          <a:bodyPr/>
          <a:lstStyle/>
          <a:p>
            <a:pPr marL="342900" indent="-342900">
              <a:buFontTx/>
              <a:buChar char="-"/>
            </a:pPr>
            <a:r>
              <a:rPr lang="fr-FR" dirty="0" smtClean="0"/>
              <a:t>Résultats sportifs</a:t>
            </a:r>
          </a:p>
          <a:p>
            <a:pPr marL="342900" indent="-342900">
              <a:buFontTx/>
              <a:buChar char="-"/>
            </a:pPr>
            <a:r>
              <a:rPr lang="fr-FR" dirty="0" smtClean="0"/>
              <a:t>Formation</a:t>
            </a:r>
          </a:p>
          <a:p>
            <a:pPr marL="342900" indent="-342900">
              <a:buFontTx/>
              <a:buChar char="-"/>
            </a:pPr>
            <a:r>
              <a:rPr lang="fr-FR" dirty="0" smtClean="0"/>
              <a:t>Compétitions en préparation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45D95A44-5AFA-4A6B-98B4-FA9F7C2404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78" y="17756"/>
            <a:ext cx="7734300" cy="119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2908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199" y="683809"/>
            <a:ext cx="7516986" cy="1371600"/>
          </a:xfrm>
        </p:spPr>
        <p:txBody>
          <a:bodyPr/>
          <a:lstStyle/>
          <a:p>
            <a:r>
              <a:rPr lang="fr-FR" dirty="0" smtClean="0"/>
              <a:t>Rapport des commissions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2516908"/>
            <a:ext cx="8077581" cy="3867727"/>
          </a:xfrm>
        </p:spPr>
        <p:txBody>
          <a:bodyPr/>
          <a:lstStyle/>
          <a:p>
            <a:pPr marL="342900" indent="-342900">
              <a:buFontTx/>
              <a:buChar char="-"/>
            </a:pPr>
            <a:r>
              <a:rPr lang="fr-FR" dirty="0" smtClean="0"/>
              <a:t>Commission Sportive</a:t>
            </a:r>
          </a:p>
          <a:p>
            <a:pPr marL="342900" indent="-342900">
              <a:buFontTx/>
              <a:buChar char="-"/>
            </a:pPr>
            <a:r>
              <a:rPr lang="fr-FR" dirty="0" smtClean="0"/>
              <a:t>Commission RH</a:t>
            </a:r>
          </a:p>
          <a:p>
            <a:pPr marL="342900" indent="-342900">
              <a:buFontTx/>
              <a:buChar char="-"/>
            </a:pPr>
            <a:r>
              <a:rPr lang="fr-FR" dirty="0" smtClean="0"/>
              <a:t>Commission Arbitrage</a:t>
            </a:r>
          </a:p>
          <a:p>
            <a:pPr marL="342900" indent="-342900">
              <a:buFontTx/>
              <a:buChar char="-"/>
            </a:pPr>
            <a:r>
              <a:rPr lang="fr-FR" dirty="0" smtClean="0"/>
              <a:t>Commission Organisation</a:t>
            </a:r>
          </a:p>
          <a:p>
            <a:pPr marL="342900" indent="-342900">
              <a:buFontTx/>
              <a:buChar char="-"/>
            </a:pPr>
            <a:r>
              <a:rPr lang="fr-FR" dirty="0" smtClean="0"/>
              <a:t>Commission Développement</a:t>
            </a:r>
          </a:p>
          <a:p>
            <a:pPr marL="342900" indent="-342900">
              <a:buFontTx/>
              <a:buChar char="-"/>
            </a:pPr>
            <a:r>
              <a:rPr lang="fr-FR" dirty="0" smtClean="0"/>
              <a:t>Commission Communication et féminines</a:t>
            </a:r>
          </a:p>
          <a:p>
            <a:pPr marL="342900" indent="-342900">
              <a:buFontTx/>
              <a:buChar char="-"/>
            </a:pPr>
            <a:r>
              <a:rPr lang="fr-FR" dirty="0" smtClean="0"/>
              <a:t>Commission Tarification</a:t>
            </a:r>
          </a:p>
          <a:p>
            <a:pPr marL="342900" indent="-342900">
              <a:buFontTx/>
              <a:buChar char="-"/>
            </a:pPr>
            <a:r>
              <a:rPr lang="fr-FR" dirty="0" smtClean="0"/>
              <a:t>Commission Formation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45D95A44-5AFA-4A6B-98B4-FA9F7C2404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78" y="17756"/>
            <a:ext cx="7734300" cy="119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4511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38727" y="2708882"/>
            <a:ext cx="7789459" cy="1371600"/>
          </a:xfrm>
        </p:spPr>
        <p:txBody>
          <a:bodyPr/>
          <a:lstStyle/>
          <a:p>
            <a:pPr algn="ctr"/>
            <a:r>
              <a:rPr lang="fr-FR" dirty="0" smtClean="0"/>
              <a:t>Questions diverses</a:t>
            </a:r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45D95A44-5AFA-4A6B-98B4-FA9F7C2404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78" y="17756"/>
            <a:ext cx="7734300" cy="119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8736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395334"/>
            <a:ext cx="8271164" cy="1371600"/>
          </a:xfrm>
        </p:spPr>
        <p:txBody>
          <a:bodyPr/>
          <a:lstStyle/>
          <a:p>
            <a:pPr algn="ctr"/>
            <a:r>
              <a:rPr lang="fr-FR" dirty="0" smtClean="0"/>
              <a:t>Merci de votre attention</a:t>
            </a:r>
            <a:endParaRPr lang="fr-FR"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xmlns="" id="{45D95A44-5AFA-4A6B-98B4-FA9F7C2404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78" y="17756"/>
            <a:ext cx="7734300" cy="119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0908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199" y="1220244"/>
            <a:ext cx="7516986" cy="1065756"/>
          </a:xfrm>
        </p:spPr>
        <p:txBody>
          <a:bodyPr/>
          <a:lstStyle/>
          <a:p>
            <a:r>
              <a:rPr lang="fr-FR" dirty="0" smtClean="0"/>
              <a:t>Adoption PV 8 sept 2018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2643909"/>
            <a:ext cx="8077581" cy="3482254"/>
          </a:xfrm>
        </p:spPr>
        <p:txBody>
          <a:bodyPr/>
          <a:lstStyle/>
          <a:p>
            <a:pPr marL="342900" indent="-342900">
              <a:buFontTx/>
              <a:buChar char="-"/>
            </a:pPr>
            <a:r>
              <a:rPr lang="fr-FR" dirty="0" smtClean="0"/>
              <a:t>Vote 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45D95A44-5AFA-4A6B-98B4-FA9F7C2404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78" y="17756"/>
            <a:ext cx="7734300" cy="119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3163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838518"/>
            <a:ext cx="6727576" cy="1371600"/>
          </a:xfrm>
        </p:spPr>
        <p:txBody>
          <a:bodyPr/>
          <a:lstStyle/>
          <a:p>
            <a:r>
              <a:rPr lang="fr-FR" dirty="0" smtClean="0"/>
              <a:t>Actualités du bureau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413000"/>
            <a:ext cx="7620000" cy="3713163"/>
          </a:xfrm>
        </p:spPr>
        <p:txBody>
          <a:bodyPr/>
          <a:lstStyle/>
          <a:p>
            <a:pPr marL="342900" indent="-342900">
              <a:buFontTx/>
              <a:buChar char="-"/>
            </a:pPr>
            <a:r>
              <a:rPr lang="fr-FR" dirty="0" smtClean="0"/>
              <a:t>Démissions et postes à pourvoir</a:t>
            </a:r>
          </a:p>
          <a:p>
            <a:pPr marL="342900" indent="-342900">
              <a:buFontTx/>
              <a:buChar char="-"/>
            </a:pPr>
            <a:r>
              <a:rPr lang="fr-FR" dirty="0" smtClean="0"/>
              <a:t>Subventions et dossier DCE</a:t>
            </a:r>
          </a:p>
          <a:p>
            <a:pPr marL="342900" indent="-342900">
              <a:buFontTx/>
              <a:buChar char="-"/>
            </a:pPr>
            <a:r>
              <a:rPr lang="fr-FR" dirty="0" smtClean="0"/>
              <a:t>Frais de fonctionnement et vidéoconférences</a:t>
            </a:r>
          </a:p>
          <a:p>
            <a:pPr marL="342900" indent="-342900">
              <a:buFontTx/>
              <a:buChar char="-"/>
            </a:pPr>
            <a:r>
              <a:rPr lang="fr-FR" dirty="0" smtClean="0"/>
              <a:t>Agenda</a:t>
            </a:r>
          </a:p>
          <a:p>
            <a:pPr marL="342900" indent="-342900">
              <a:buFontTx/>
              <a:buChar char="-"/>
            </a:pPr>
            <a:r>
              <a:rPr lang="fr-FR" dirty="0" smtClean="0"/>
              <a:t>Compétitions et candidatures</a:t>
            </a:r>
          </a:p>
          <a:p>
            <a:pPr marL="342900" indent="-342900">
              <a:buFontTx/>
              <a:buChar char="-"/>
            </a:pPr>
            <a:r>
              <a:rPr lang="fr-FR" dirty="0" smtClean="0"/>
              <a:t>Rencontre avec Stéphane LELONG</a:t>
            </a:r>
          </a:p>
          <a:p>
            <a:pPr marL="342900" indent="-342900">
              <a:buFontTx/>
              <a:buChar char="-"/>
            </a:pPr>
            <a:r>
              <a:rPr lang="fr-FR" dirty="0" smtClean="0"/>
              <a:t>Trésorerie : fin des CAT</a:t>
            </a:r>
          </a:p>
          <a:p>
            <a:pPr marL="342900" indent="-342900">
              <a:buFontTx/>
              <a:buChar char="-"/>
            </a:pPr>
            <a:r>
              <a:rPr lang="fr-FR" dirty="0" smtClean="0"/>
              <a:t>Licenciation</a:t>
            </a:r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45D95A44-5AFA-4A6B-98B4-FA9F7C2404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78" y="17756"/>
            <a:ext cx="7734300" cy="119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4500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926263"/>
            <a:ext cx="6727576" cy="1371600"/>
          </a:xfrm>
        </p:spPr>
        <p:txBody>
          <a:bodyPr/>
          <a:lstStyle/>
          <a:p>
            <a:r>
              <a:rPr lang="fr-FR" dirty="0" smtClean="0"/>
              <a:t>Refonte du bureau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2364"/>
            <a:ext cx="7620000" cy="3493799"/>
          </a:xfrm>
        </p:spPr>
        <p:txBody>
          <a:bodyPr/>
          <a:lstStyle/>
          <a:p>
            <a:r>
              <a:rPr lang="fr-FR" dirty="0" smtClean="0"/>
              <a:t>Composition du bureau : 14 postes</a:t>
            </a:r>
          </a:p>
          <a:p>
            <a:pPr marL="342900" indent="-342900">
              <a:buFontTx/>
              <a:buChar char="-"/>
            </a:pPr>
            <a:r>
              <a:rPr lang="fr-FR" dirty="0" smtClean="0"/>
              <a:t>La Présidence</a:t>
            </a:r>
          </a:p>
          <a:p>
            <a:pPr marL="342900" indent="-342900">
              <a:buFontTx/>
              <a:buChar char="-"/>
            </a:pPr>
            <a:r>
              <a:rPr lang="fr-FR" dirty="0" smtClean="0"/>
              <a:t>La Vice-présidence</a:t>
            </a:r>
          </a:p>
          <a:p>
            <a:pPr marL="342900" indent="-342900">
              <a:buFontTx/>
              <a:buChar char="-"/>
            </a:pPr>
            <a:r>
              <a:rPr lang="fr-FR" dirty="0" smtClean="0"/>
              <a:t>La CREF</a:t>
            </a:r>
          </a:p>
          <a:p>
            <a:endParaRPr lang="fr-FR" dirty="0" smtClean="0"/>
          </a:p>
          <a:p>
            <a:r>
              <a:rPr lang="fr-FR" dirty="0" smtClean="0"/>
              <a:t>Présidence de la </a:t>
            </a:r>
            <a:r>
              <a:rPr lang="fr-FR" dirty="0"/>
              <a:t>C</a:t>
            </a:r>
            <a:r>
              <a:rPr lang="fr-FR" dirty="0" smtClean="0"/>
              <a:t>ommission Tarification</a:t>
            </a:r>
          </a:p>
          <a:p>
            <a:r>
              <a:rPr lang="fr-FR" dirty="0" smtClean="0"/>
              <a:t>Présidence de la Commission RH</a:t>
            </a:r>
          </a:p>
          <a:p>
            <a:r>
              <a:rPr lang="fr-FR" dirty="0" smtClean="0"/>
              <a:t>Présidence de la Commission des Finances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45D95A44-5AFA-4A6B-98B4-FA9F7C2404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78" y="17756"/>
            <a:ext cx="7734300" cy="119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7750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838518"/>
            <a:ext cx="6727576" cy="1371600"/>
          </a:xfrm>
        </p:spPr>
        <p:txBody>
          <a:bodyPr/>
          <a:lstStyle/>
          <a:p>
            <a:r>
              <a:rPr lang="fr-FR" dirty="0" smtClean="0"/>
              <a:t>Point sur les finances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2413000"/>
            <a:ext cx="8077581" cy="3713163"/>
          </a:xfrm>
        </p:spPr>
        <p:txBody>
          <a:bodyPr/>
          <a:lstStyle/>
          <a:p>
            <a:pPr marL="342900" indent="-342900">
              <a:buFontTx/>
              <a:buChar char="-"/>
            </a:pPr>
            <a:r>
              <a:rPr lang="fr-FR" dirty="0" smtClean="0"/>
              <a:t>Intervention de la CAGID</a:t>
            </a:r>
          </a:p>
          <a:p>
            <a:pPr marL="800100" lvl="1" indent="-342900">
              <a:buFontTx/>
              <a:buChar char="-"/>
            </a:pPr>
            <a:r>
              <a:rPr lang="fr-FR" dirty="0" smtClean="0"/>
              <a:t>Patrick BEAUSSARD, membre de la CAGID, président IDF</a:t>
            </a:r>
          </a:p>
          <a:p>
            <a:pPr marL="342900" indent="-342900">
              <a:buFontTx/>
              <a:buChar char="-"/>
            </a:pPr>
            <a:r>
              <a:rPr lang="fr-FR" dirty="0" smtClean="0"/>
              <a:t>Rapport du Trésorier</a:t>
            </a:r>
          </a:p>
          <a:p>
            <a:pPr marL="800100" lvl="1" indent="-342900">
              <a:buFontTx/>
              <a:buChar char="-"/>
            </a:pPr>
            <a:r>
              <a:rPr lang="fr-FR" dirty="0" smtClean="0"/>
              <a:t>Suivi de trésorerie</a:t>
            </a:r>
          </a:p>
          <a:p>
            <a:pPr marL="800100" lvl="1" indent="-342900">
              <a:buFontTx/>
              <a:buChar char="-"/>
            </a:pPr>
            <a:r>
              <a:rPr lang="fr-FR" dirty="0" smtClean="0"/>
              <a:t>Salaires</a:t>
            </a:r>
          </a:p>
          <a:p>
            <a:pPr marL="800100" lvl="1" indent="-342900">
              <a:buFontTx/>
              <a:buChar char="-"/>
            </a:pPr>
            <a:r>
              <a:rPr lang="fr-FR" dirty="0" smtClean="0"/>
              <a:t>Dettes et créances Clubs et CD</a:t>
            </a:r>
          </a:p>
          <a:p>
            <a:pPr marL="800100" lvl="1" indent="-342900">
              <a:buFontTx/>
              <a:buChar char="-"/>
            </a:pPr>
            <a:r>
              <a:rPr lang="fr-FR" dirty="0" smtClean="0"/>
              <a:t>Tarifs des licences</a:t>
            </a:r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45D95A44-5AFA-4A6B-98B4-FA9F7C2404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78" y="17756"/>
            <a:ext cx="7734300" cy="119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905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82466" y="17756"/>
            <a:ext cx="3786326" cy="714081"/>
          </a:xfrm>
        </p:spPr>
        <p:txBody>
          <a:bodyPr>
            <a:noAutofit/>
          </a:bodyPr>
          <a:lstStyle/>
          <a:p>
            <a:r>
              <a:rPr lang="fr-FR" sz="2000" dirty="0">
                <a:latin typeface="+mn-lt"/>
              </a:rPr>
              <a:t>Points financiers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4BF52A6F-CE9F-4428-82E1-A655A42873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78" y="17756"/>
            <a:ext cx="4638670" cy="714081"/>
          </a:xfrm>
          <a:prstGeom prst="rect">
            <a:avLst/>
          </a:prstGeom>
        </p:spPr>
      </p:pic>
      <p:graphicFrame>
        <p:nvGraphicFramePr>
          <p:cNvPr id="8" name="Graphique 7">
            <a:extLst>
              <a:ext uri="{FF2B5EF4-FFF2-40B4-BE49-F238E27FC236}">
                <a16:creationId xmlns:a16="http://schemas.microsoft.com/office/drawing/2014/main" xmlns="" id="{AC14E27E-0B10-4C45-9E32-250BDF9A699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290050925"/>
              </p:ext>
            </p:extLst>
          </p:nvPr>
        </p:nvGraphicFramePr>
        <p:xfrm>
          <a:off x="188488" y="1890944"/>
          <a:ext cx="8680304" cy="3888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itre 1">
            <a:extLst>
              <a:ext uri="{FF2B5EF4-FFF2-40B4-BE49-F238E27FC236}">
                <a16:creationId xmlns:a16="http://schemas.microsoft.com/office/drawing/2014/main" xmlns="" id="{0192E89F-97DF-464E-96BE-08266C0C4910}"/>
              </a:ext>
            </a:extLst>
          </p:cNvPr>
          <p:cNvSpPr txBox="1">
            <a:spLocks/>
          </p:cNvSpPr>
          <p:nvPr/>
        </p:nvSpPr>
        <p:spPr>
          <a:xfrm>
            <a:off x="1" y="710552"/>
            <a:ext cx="4638670" cy="44354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800" dirty="0">
                <a:latin typeface="+mn-lt"/>
              </a:rPr>
              <a:t>Courbe trésorerie</a:t>
            </a:r>
          </a:p>
        </p:txBody>
      </p:sp>
    </p:spTree>
    <p:extLst>
      <p:ext uri="{BB962C8B-B14F-4D97-AF65-F5344CB8AC3E}">
        <p14:creationId xmlns:p14="http://schemas.microsoft.com/office/powerpoint/2010/main" xmlns="" val="263338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82466" y="17756"/>
            <a:ext cx="3786326" cy="714081"/>
          </a:xfrm>
        </p:spPr>
        <p:txBody>
          <a:bodyPr>
            <a:noAutofit/>
          </a:bodyPr>
          <a:lstStyle/>
          <a:p>
            <a:r>
              <a:rPr lang="fr-FR" sz="2000" dirty="0">
                <a:latin typeface="+mn-lt"/>
              </a:rPr>
              <a:t>Points financiers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4BF52A6F-CE9F-4428-82E1-A655A42873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78" y="17756"/>
            <a:ext cx="4638670" cy="714081"/>
          </a:xfrm>
          <a:prstGeom prst="rect">
            <a:avLst/>
          </a:prstGeom>
        </p:spPr>
      </p:pic>
      <p:sp>
        <p:nvSpPr>
          <p:cNvPr id="5" name="Titre 1">
            <a:extLst>
              <a:ext uri="{FF2B5EF4-FFF2-40B4-BE49-F238E27FC236}">
                <a16:creationId xmlns:a16="http://schemas.microsoft.com/office/drawing/2014/main" xmlns="" id="{328E27C7-73DB-4090-B43B-220B86F99B21}"/>
              </a:ext>
            </a:extLst>
          </p:cNvPr>
          <p:cNvSpPr txBox="1">
            <a:spLocks/>
          </p:cNvSpPr>
          <p:nvPr/>
        </p:nvSpPr>
        <p:spPr>
          <a:xfrm>
            <a:off x="1" y="710552"/>
            <a:ext cx="4638670" cy="5855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800" dirty="0">
                <a:latin typeface="+mn-lt"/>
              </a:rPr>
              <a:t>CREANCES et DETTES </a:t>
            </a:r>
            <a:r>
              <a:rPr lang="fr-FR" sz="1000" dirty="0">
                <a:latin typeface="+mn-lt"/>
              </a:rPr>
              <a:t>(hors provisions)</a:t>
            </a:r>
          </a:p>
          <a:p>
            <a:r>
              <a:rPr lang="fr-FR" sz="1000" dirty="0">
                <a:latin typeface="+mn-lt"/>
              </a:rPr>
              <a:t>Balances fin DECEMBRE</a:t>
            </a:r>
            <a:endParaRPr lang="fr-FR" sz="1100" dirty="0">
              <a:latin typeface="+mn-lt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1914B9A0-9D49-408E-BEA1-190370F7E736}"/>
              </a:ext>
            </a:extLst>
          </p:cNvPr>
          <p:cNvSpPr txBox="1"/>
          <p:nvPr/>
        </p:nvSpPr>
        <p:spPr>
          <a:xfrm>
            <a:off x="159798" y="5639616"/>
            <a:ext cx="87800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Créances  &amp; dettes antérieurs</a:t>
            </a:r>
          </a:p>
          <a:p>
            <a:r>
              <a:rPr lang="fr-FR" sz="1400" dirty="0"/>
              <a:t>Une réunion est planifiée en février </a:t>
            </a:r>
            <a:r>
              <a:rPr lang="fr-FR" sz="1400" dirty="0" smtClean="0"/>
              <a:t>avec </a:t>
            </a:r>
            <a:r>
              <a:rPr lang="fr-FR" sz="1400" dirty="0"/>
              <a:t>Gilbert </a:t>
            </a:r>
            <a:r>
              <a:rPr lang="fr-FR" sz="1400" dirty="0" err="1"/>
              <a:t>Catel</a:t>
            </a:r>
            <a:r>
              <a:rPr lang="fr-FR" sz="1400" dirty="0"/>
              <a:t> (Président du CD34), Jean Claude Calvet (Président du Montpellier TT), Marion </a:t>
            </a:r>
            <a:r>
              <a:rPr lang="fr-FR" sz="1400" dirty="0" err="1"/>
              <a:t>Vayre</a:t>
            </a:r>
            <a:r>
              <a:rPr lang="fr-FR" sz="1400" dirty="0"/>
              <a:t> (Présidente par intérim de la ligue) &amp; Julien Rocoplan (Trésorier de la Ligue) pour solutionner les différents financiers.</a:t>
            </a:r>
            <a:endParaRPr lang="fr-FR" dirty="0"/>
          </a:p>
        </p:txBody>
      </p:sp>
      <p:graphicFrame>
        <p:nvGraphicFramePr>
          <p:cNvPr id="3" name="Diagramme 2">
            <a:extLst>
              <a:ext uri="{FF2B5EF4-FFF2-40B4-BE49-F238E27FC236}">
                <a16:creationId xmlns:a16="http://schemas.microsoft.com/office/drawing/2014/main" xmlns="" id="{7272EE51-AFC9-40F1-A1D2-C2FB34E1357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2713344546"/>
              </p:ext>
            </p:extLst>
          </p:nvPr>
        </p:nvGraphicFramePr>
        <p:xfrm>
          <a:off x="391401" y="1424633"/>
          <a:ext cx="3594673" cy="25565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2" name="Diagramme 11">
            <a:extLst>
              <a:ext uri="{FF2B5EF4-FFF2-40B4-BE49-F238E27FC236}">
                <a16:creationId xmlns:a16="http://schemas.microsoft.com/office/drawing/2014/main" xmlns="" id="{6EE3F724-4FEF-46EA-A510-7CEF9C5B96F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3587538412"/>
              </p:ext>
            </p:extLst>
          </p:nvPr>
        </p:nvGraphicFramePr>
        <p:xfrm>
          <a:off x="4647548" y="1425022"/>
          <a:ext cx="4037076" cy="2556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3" name="Diagramme 12">
            <a:extLst>
              <a:ext uri="{FF2B5EF4-FFF2-40B4-BE49-F238E27FC236}">
                <a16:creationId xmlns:a16="http://schemas.microsoft.com/office/drawing/2014/main" xmlns="" id="{1A016902-DA42-428A-B9F4-4FAC1E033C3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2924350637"/>
              </p:ext>
            </p:extLst>
          </p:nvPr>
        </p:nvGraphicFramePr>
        <p:xfrm>
          <a:off x="391400" y="4150309"/>
          <a:ext cx="3594673" cy="9250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graphicFrame>
        <p:nvGraphicFramePr>
          <p:cNvPr id="20" name="Diagramme 19">
            <a:extLst>
              <a:ext uri="{FF2B5EF4-FFF2-40B4-BE49-F238E27FC236}">
                <a16:creationId xmlns:a16="http://schemas.microsoft.com/office/drawing/2014/main" xmlns="" id="{DAC276C1-459E-43EF-9689-EC775AF74CA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41375273"/>
              </p:ext>
            </p:extLst>
          </p:nvPr>
        </p:nvGraphicFramePr>
        <p:xfrm>
          <a:off x="4647548" y="4150309"/>
          <a:ext cx="3594673" cy="9250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5" r:lo="rId16" r:qs="rId17" r:cs="rId18"/>
          </a:graphicData>
        </a:graphic>
      </p:graphicFrame>
    </p:spTree>
    <p:extLst>
      <p:ext uri="{BB962C8B-B14F-4D97-AF65-F5344CB8AC3E}">
        <p14:creationId xmlns:p14="http://schemas.microsoft.com/office/powerpoint/2010/main" xmlns="" val="1502328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82466" y="17756"/>
            <a:ext cx="3786326" cy="714081"/>
          </a:xfrm>
        </p:spPr>
        <p:txBody>
          <a:bodyPr>
            <a:noAutofit/>
          </a:bodyPr>
          <a:lstStyle/>
          <a:p>
            <a:r>
              <a:rPr lang="fr-FR" sz="2000" dirty="0">
                <a:latin typeface="+mn-lt"/>
              </a:rPr>
              <a:t>Points financiers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4BF52A6F-CE9F-4428-82E1-A655A42873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78" y="17756"/>
            <a:ext cx="4638670" cy="714081"/>
          </a:xfrm>
          <a:prstGeom prst="rect">
            <a:avLst/>
          </a:prstGeom>
        </p:spPr>
      </p:pic>
      <p:sp>
        <p:nvSpPr>
          <p:cNvPr id="5" name="Titre 1">
            <a:extLst>
              <a:ext uri="{FF2B5EF4-FFF2-40B4-BE49-F238E27FC236}">
                <a16:creationId xmlns:a16="http://schemas.microsoft.com/office/drawing/2014/main" xmlns="" id="{328E27C7-73DB-4090-B43B-220B86F99B21}"/>
              </a:ext>
            </a:extLst>
          </p:cNvPr>
          <p:cNvSpPr txBox="1">
            <a:spLocks/>
          </p:cNvSpPr>
          <p:nvPr/>
        </p:nvSpPr>
        <p:spPr>
          <a:xfrm>
            <a:off x="1" y="710552"/>
            <a:ext cx="4638670" cy="5855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800" dirty="0">
                <a:latin typeface="+mn-lt"/>
              </a:rPr>
              <a:t>MASSE SALARIALE</a:t>
            </a:r>
            <a:endParaRPr lang="fr-FR" sz="1100" dirty="0">
              <a:latin typeface="+mn-lt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79D40F6A-68B9-4EBA-8187-C065DCD0CA20}"/>
              </a:ext>
            </a:extLst>
          </p:cNvPr>
          <p:cNvSpPr txBox="1"/>
          <p:nvPr/>
        </p:nvSpPr>
        <p:spPr>
          <a:xfrm>
            <a:off x="328474" y="1669002"/>
            <a:ext cx="8487052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Constat : </a:t>
            </a:r>
          </a:p>
          <a:p>
            <a:r>
              <a:rPr lang="fr-FR" sz="1400" dirty="0"/>
              <a:t>Depuis 2017, 7 de nos salariés actuels étaient en dessous de l’index SMC de convention collective</a:t>
            </a:r>
          </a:p>
          <a:p>
            <a:endParaRPr lang="fr-FR" sz="1400" dirty="0"/>
          </a:p>
          <a:p>
            <a:r>
              <a:rPr lang="fr-FR" dirty="0"/>
              <a:t>Correction : </a:t>
            </a:r>
          </a:p>
          <a:p>
            <a:pPr lvl="0"/>
            <a:r>
              <a:rPr lang="fr-FR" sz="1400" dirty="0"/>
              <a:t>À partir de décembre, les salaires ont été corrigés cela représente un cout de 331 € brut / mois (+28% environ de charges patronales)</a:t>
            </a:r>
          </a:p>
          <a:p>
            <a:pPr lvl="0"/>
            <a:r>
              <a:rPr lang="fr-FR" sz="1400" dirty="0"/>
              <a:t>Sur Janvier &amp; février nous allons procéder à la rétrocession du différentiel soit : 3608 € brut (+28% environ de charges patronales)</a:t>
            </a:r>
          </a:p>
          <a:p>
            <a:pPr lvl="0"/>
            <a:endParaRPr lang="fr-FR" sz="1400" dirty="0"/>
          </a:p>
          <a:p>
            <a:r>
              <a:rPr lang="fr-FR" dirty="0"/>
              <a:t>Suivi : </a:t>
            </a:r>
          </a:p>
          <a:p>
            <a:r>
              <a:rPr lang="fr-FR" sz="1400" dirty="0"/>
              <a:t>Mise en place d’une veille sociale par Thérèse</a:t>
            </a:r>
          </a:p>
          <a:p>
            <a:pPr lvl="0"/>
            <a:endParaRPr lang="fr-FR" sz="14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108720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82466" y="17756"/>
            <a:ext cx="3786326" cy="714081"/>
          </a:xfrm>
        </p:spPr>
        <p:txBody>
          <a:bodyPr>
            <a:noAutofit/>
          </a:bodyPr>
          <a:lstStyle/>
          <a:p>
            <a:r>
              <a:rPr lang="fr-FR" sz="2000" dirty="0">
                <a:latin typeface="+mn-lt"/>
              </a:rPr>
              <a:t>Points financiers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4BF52A6F-CE9F-4428-82E1-A655A42873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78" y="17756"/>
            <a:ext cx="4638670" cy="714081"/>
          </a:xfrm>
          <a:prstGeom prst="rect">
            <a:avLst/>
          </a:prstGeom>
        </p:spPr>
      </p:pic>
      <p:sp>
        <p:nvSpPr>
          <p:cNvPr id="5" name="Titre 1">
            <a:extLst>
              <a:ext uri="{FF2B5EF4-FFF2-40B4-BE49-F238E27FC236}">
                <a16:creationId xmlns:a16="http://schemas.microsoft.com/office/drawing/2014/main" xmlns="" id="{328E27C7-73DB-4090-B43B-220B86F99B21}"/>
              </a:ext>
            </a:extLst>
          </p:cNvPr>
          <p:cNvSpPr txBox="1">
            <a:spLocks/>
          </p:cNvSpPr>
          <p:nvPr/>
        </p:nvSpPr>
        <p:spPr>
          <a:xfrm>
            <a:off x="1" y="710552"/>
            <a:ext cx="4638670" cy="5855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800" dirty="0">
                <a:latin typeface="+mn-lt"/>
              </a:rPr>
              <a:t>CREATION CONVENTIONS</a:t>
            </a:r>
            <a:endParaRPr lang="fr-FR" sz="1100" dirty="0">
              <a:latin typeface="+mn-lt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79D40F6A-68B9-4EBA-8187-C065DCD0CA20}"/>
              </a:ext>
            </a:extLst>
          </p:cNvPr>
          <p:cNvSpPr txBox="1"/>
          <p:nvPr/>
        </p:nvSpPr>
        <p:spPr>
          <a:xfrm>
            <a:off x="328474" y="1669002"/>
            <a:ext cx="8487052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Convention avec le CD30 (Mise à Disposition de Aline </a:t>
            </a:r>
            <a:r>
              <a:rPr lang="fr-FR" dirty="0" err="1"/>
              <a:t>Casteiltort</a:t>
            </a:r>
            <a:r>
              <a:rPr lang="fr-FR" dirty="0"/>
              <a:t>)</a:t>
            </a:r>
          </a:p>
          <a:p>
            <a:r>
              <a:rPr lang="fr-FR" dirty="0"/>
              <a:t>	Mission : </a:t>
            </a:r>
            <a:r>
              <a:rPr lang="fr-FR" sz="1400" dirty="0"/>
              <a:t>administratif 2j/semaine</a:t>
            </a:r>
            <a:endParaRPr lang="fr-FR" dirty="0"/>
          </a:p>
          <a:p>
            <a:r>
              <a:rPr lang="fr-FR" dirty="0"/>
              <a:t>	Facturation : </a:t>
            </a:r>
            <a:r>
              <a:rPr lang="fr-FR" sz="1400" dirty="0"/>
              <a:t>mensuel</a:t>
            </a:r>
            <a:endParaRPr lang="fr-FR" dirty="0"/>
          </a:p>
          <a:p>
            <a:r>
              <a:rPr lang="fr-FR" dirty="0"/>
              <a:t>	Tarif : </a:t>
            </a:r>
            <a:r>
              <a:rPr lang="fr-FR" sz="1400" dirty="0"/>
              <a:t>18€/h +25€ de frais de déplacement</a:t>
            </a:r>
          </a:p>
          <a:p>
            <a:endParaRPr lang="fr-FR" dirty="0"/>
          </a:p>
          <a:p>
            <a:r>
              <a:rPr lang="fr-FR" dirty="0"/>
              <a:t>Convention avec le CD34 (Mise à Disposition de Julien Bibal)</a:t>
            </a:r>
          </a:p>
          <a:p>
            <a:pPr lvl="0"/>
            <a:r>
              <a:rPr lang="fr-FR" dirty="0"/>
              <a:t>	Mission : </a:t>
            </a:r>
            <a:r>
              <a:rPr lang="fr-FR" sz="1400" dirty="0"/>
              <a:t>La gestion des compétitions départementales, coaching au niveau régional / national, prestations technique, actions de développement</a:t>
            </a:r>
            <a:endParaRPr lang="fr-FR" dirty="0"/>
          </a:p>
          <a:p>
            <a:r>
              <a:rPr lang="fr-FR" dirty="0"/>
              <a:t>	Facturation : </a:t>
            </a:r>
            <a:r>
              <a:rPr lang="fr-FR" sz="1400" dirty="0"/>
              <a:t>Trimestre civil</a:t>
            </a:r>
            <a:endParaRPr lang="fr-FR" dirty="0"/>
          </a:p>
          <a:p>
            <a:r>
              <a:rPr lang="fr-FR" dirty="0"/>
              <a:t>	Tarif : </a:t>
            </a:r>
            <a:r>
              <a:rPr lang="fr-FR" sz="1400" dirty="0"/>
              <a:t>25€/h (frais de déplacement inclus sur l’Hérault)</a:t>
            </a:r>
          </a:p>
          <a:p>
            <a:r>
              <a:rPr lang="fr-FR" dirty="0"/>
              <a:t>	</a:t>
            </a:r>
          </a:p>
          <a:p>
            <a:r>
              <a:rPr lang="fr-FR" dirty="0"/>
              <a:t>Convention avec le Mèze TT (Mise à Disposition de Julien Bibal) à rédiger</a:t>
            </a:r>
          </a:p>
          <a:p>
            <a:pPr lvl="0"/>
            <a:r>
              <a:rPr lang="fr-FR" dirty="0"/>
              <a:t>	Mission : </a:t>
            </a:r>
            <a:r>
              <a:rPr lang="fr-FR" sz="1400" dirty="0"/>
              <a:t>prestations technique, actions de développement</a:t>
            </a:r>
            <a:endParaRPr lang="fr-FR" dirty="0"/>
          </a:p>
          <a:p>
            <a:r>
              <a:rPr lang="fr-FR" dirty="0"/>
              <a:t>	Facturation : </a:t>
            </a:r>
            <a:r>
              <a:rPr lang="fr-FR" sz="1600" dirty="0"/>
              <a:t>mensuel</a:t>
            </a:r>
            <a:endParaRPr lang="fr-FR" dirty="0"/>
          </a:p>
          <a:p>
            <a:r>
              <a:rPr lang="fr-FR" dirty="0"/>
              <a:t>	Tarif : </a:t>
            </a:r>
            <a:r>
              <a:rPr lang="fr-FR" sz="1400" dirty="0"/>
              <a:t>Tarif à définir</a:t>
            </a:r>
          </a:p>
          <a:p>
            <a:endParaRPr lang="fr-FR" sz="1400" dirty="0"/>
          </a:p>
          <a:p>
            <a:r>
              <a:rPr lang="fr-FR" dirty="0"/>
              <a:t>Convention avec les clubs structurants (Pole &amp;CRE) </a:t>
            </a:r>
          </a:p>
          <a:p>
            <a:pPr lvl="0"/>
            <a:r>
              <a:rPr lang="fr-FR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8996232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e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Essentiel.thmx</Template>
  <TotalTime>115</TotalTime>
  <Words>597</Words>
  <Application>Microsoft Macintosh PowerPoint</Application>
  <PresentationFormat>Affichage à l'écran (4:3)</PresentationFormat>
  <Paragraphs>131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Essentiel</vt:lpstr>
      <vt:lpstr>Conseil de ligue 05/01/2019</vt:lpstr>
      <vt:lpstr>Adoption PV 8 sept 2018</vt:lpstr>
      <vt:lpstr>Actualités du bureau</vt:lpstr>
      <vt:lpstr>Refonte du bureau</vt:lpstr>
      <vt:lpstr>Point sur les finances</vt:lpstr>
      <vt:lpstr>Points financiers</vt:lpstr>
      <vt:lpstr>Points financiers</vt:lpstr>
      <vt:lpstr>Points financiers</vt:lpstr>
      <vt:lpstr>Points financiers</vt:lpstr>
      <vt:lpstr>Points financiers</vt:lpstr>
      <vt:lpstr>Date de la prochaine AG</vt:lpstr>
      <vt:lpstr>Actualité technique</vt:lpstr>
      <vt:lpstr>Rapport des commissions</vt:lpstr>
      <vt:lpstr>Questions diverses</vt:lpstr>
      <vt:lpstr>Merci de votre attention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Conseil de ligue 05/01/2019</dc:title>
  <dc:creator>VAYRE Marion</dc:creator>
  <cp:lastModifiedBy>Barascud</cp:lastModifiedBy>
  <cp:revision>15</cp:revision>
  <dcterms:created xsi:type="dcterms:W3CDTF">2019-01-02T16:18:57Z</dcterms:created>
  <dcterms:modified xsi:type="dcterms:W3CDTF">2019-01-24T13:56:13Z</dcterms:modified>
</cp:coreProperties>
</file>